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422" r:id="rId2"/>
    <p:sldId id="333" r:id="rId3"/>
    <p:sldId id="426" r:id="rId4"/>
    <p:sldId id="478" r:id="rId5"/>
    <p:sldId id="452"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3" r:id="rId32"/>
    <p:sldId id="455" r:id="rId33"/>
    <p:sldId id="456" r:id="rId34"/>
    <p:sldId id="457" r:id="rId35"/>
    <p:sldId id="458" r:id="rId36"/>
    <p:sldId id="459" r:id="rId37"/>
    <p:sldId id="460" r:id="rId38"/>
    <p:sldId id="461" r:id="rId39"/>
    <p:sldId id="462" r:id="rId40"/>
    <p:sldId id="467" r:id="rId41"/>
    <p:sldId id="463" r:id="rId42"/>
    <p:sldId id="464" r:id="rId43"/>
    <p:sldId id="465" r:id="rId44"/>
    <p:sldId id="466" r:id="rId45"/>
    <p:sldId id="468" r:id="rId46"/>
    <p:sldId id="469" r:id="rId47"/>
    <p:sldId id="473" r:id="rId48"/>
    <p:sldId id="474" r:id="rId49"/>
    <p:sldId id="475" r:id="rId50"/>
    <p:sldId id="476" r:id="rId51"/>
    <p:sldId id="472" r:id="rId52"/>
    <p:sldId id="470" r:id="rId53"/>
    <p:sldId id="477" r:id="rId54"/>
    <p:sldId id="471"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CCFFCC"/>
    <a:srgbClr val="FF0000"/>
    <a:srgbClr val="99CC00"/>
    <a:srgbClr val="800000"/>
    <a:srgbClr val="9900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2069975-A361-4C60-B0B5-DAAA9F27C23C}" type="datetimeFigureOut">
              <a:rPr lang="ar-EG" smtClean="0"/>
              <a:pPr/>
              <a:t>05/02/1440</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AA3B544-F24D-40F8-9789-058DE5BDDF04}" type="slidenum">
              <a:rPr lang="ar-EG" smtClean="0"/>
              <a:pPr/>
              <a:t>‹#›</a:t>
            </a:fld>
            <a:endParaRPr lang="ar-EG"/>
          </a:p>
        </p:txBody>
      </p:sp>
    </p:spTree>
    <p:extLst>
      <p:ext uri="{BB962C8B-B14F-4D97-AF65-F5344CB8AC3E}">
        <p14:creationId xmlns:p14="http://schemas.microsoft.com/office/powerpoint/2010/main" val="36530832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97C709-26EC-4F0A-9491-EE54E40212D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D95271-A357-4BAD-B796-6ECB3B923C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945DF0-039F-4ADE-A6BC-38B3002439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4B8CB9-30BA-421E-B668-82F2E0AD68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3E069C-487C-4897-801A-05EEA65975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85362-DE1A-40EC-B26C-2FE695D8B0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0C3BF6D-F36C-4FB5-8F20-54113FE913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1BA6E7-DE83-411A-93A1-80131F3F94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FEE7D2-F6C5-4758-9DD3-34CCCC1EA0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3A55AC-2F36-4E99-8264-63E5E4308E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357306-2AAE-4C65-9667-B336AF279B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1B"/>
            </a:gs>
            <a:gs pos="100000">
              <a:srgbClr val="000066"/>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6BADE02-EC3D-4CCD-B050-06773F65AC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TextBox 3"/>
          <p:cNvSpPr txBox="1"/>
          <p:nvPr/>
        </p:nvSpPr>
        <p:spPr>
          <a:xfrm>
            <a:off x="76200" y="2895600"/>
            <a:ext cx="8915400" cy="2985433"/>
          </a:xfrm>
          <a:prstGeom prst="rect">
            <a:avLst/>
          </a:prstGeom>
          <a:noFill/>
        </p:spPr>
        <p:txBody>
          <a:bodyPr wrap="square" rtlCol="1">
            <a:spAutoFit/>
          </a:bodyPr>
          <a:lstStyle/>
          <a:p>
            <a:pPr algn="ctr"/>
            <a:r>
              <a:rPr lang="en-US" sz="3200" dirty="0">
                <a:solidFill>
                  <a:schemeClr val="bg1"/>
                </a:solidFill>
                <a:effectLst>
                  <a:outerShdw blurRad="38100" dist="38100" dir="2700000" algn="tl">
                    <a:srgbClr val="000000">
                      <a:alpha val="43137"/>
                    </a:srgbClr>
                  </a:outerShdw>
                </a:effectLst>
                <a:latin typeface="Monotype Corsiva" pitchFamily="66" charset="0"/>
              </a:rPr>
              <a:t>By</a:t>
            </a:r>
          </a:p>
          <a:p>
            <a:pPr algn="ctr"/>
            <a:r>
              <a:rPr lang="en-US" sz="6000" b="1" dirty="0">
                <a:solidFill>
                  <a:schemeClr val="bg1"/>
                </a:solidFill>
                <a:effectLst>
                  <a:outerShdw blurRad="38100" dist="38100" dir="2700000" algn="tl">
                    <a:srgbClr val="000000">
                      <a:alpha val="43137"/>
                    </a:srgbClr>
                  </a:outerShdw>
                </a:effectLst>
                <a:latin typeface="Monotype Corsiva" pitchFamily="66" charset="0"/>
              </a:rPr>
              <a:t>Ahmed Abudeif </a:t>
            </a:r>
            <a:r>
              <a:rPr lang="en-US" sz="6000" b="1" dirty="0" err="1">
                <a:solidFill>
                  <a:schemeClr val="bg1"/>
                </a:solidFill>
                <a:effectLst>
                  <a:outerShdw blurRad="38100" dist="38100" dir="2700000" algn="tl">
                    <a:srgbClr val="000000">
                      <a:alpha val="43137"/>
                    </a:srgbClr>
                  </a:outerShdw>
                </a:effectLst>
                <a:latin typeface="Monotype Corsiva" pitchFamily="66" charset="0"/>
              </a:rPr>
              <a:t>Abdelaal</a:t>
            </a:r>
            <a:endParaRPr lang="en-US" sz="6000" b="1" dirty="0">
              <a:solidFill>
                <a:schemeClr val="bg1"/>
              </a:solidFill>
              <a:effectLst>
                <a:outerShdw blurRad="38100" dist="38100" dir="2700000" algn="tl">
                  <a:srgbClr val="000000">
                    <a:alpha val="43137"/>
                  </a:srgbClr>
                </a:outerShdw>
              </a:effectLst>
              <a:latin typeface="Monotype Corsiva" pitchFamily="66" charset="0"/>
            </a:endParaRPr>
          </a:p>
          <a:p>
            <a:pPr algn="ctr"/>
            <a:r>
              <a:rPr lang="en-US" sz="3200" dirty="0">
                <a:solidFill>
                  <a:schemeClr val="bg1"/>
                </a:solidFill>
                <a:effectLst>
                  <a:outerShdw blurRad="38100" dist="38100" dir="2700000" algn="tl">
                    <a:srgbClr val="000000">
                      <a:alpha val="43137"/>
                    </a:srgbClr>
                  </a:outerShdw>
                </a:effectLst>
                <a:latin typeface="Monotype Corsiva" pitchFamily="66" charset="0"/>
              </a:rPr>
              <a:t>Assistant Lecturer of Tropical Medicine &amp; Gastroenterology</a:t>
            </a:r>
          </a:p>
          <a:p>
            <a:pPr algn="ctr"/>
            <a:r>
              <a:rPr lang="en-US" sz="3200" dirty="0">
                <a:solidFill>
                  <a:schemeClr val="bg1"/>
                </a:solidFill>
                <a:effectLst>
                  <a:outerShdw blurRad="38100" dist="38100" dir="2700000" algn="tl">
                    <a:srgbClr val="000000">
                      <a:alpha val="43137"/>
                    </a:srgbClr>
                  </a:outerShdw>
                </a:effectLst>
                <a:latin typeface="Monotype Corsiva" pitchFamily="66" charset="0"/>
              </a:rPr>
              <a:t>Sohag Faculty of Medicine</a:t>
            </a:r>
          </a:p>
          <a:p>
            <a:pPr algn="ctr"/>
            <a:r>
              <a:rPr lang="en-US" sz="3200" dirty="0">
                <a:solidFill>
                  <a:schemeClr val="bg1"/>
                </a:solidFill>
                <a:effectLst>
                  <a:outerShdw blurRad="38100" dist="38100" dir="2700000" algn="tl">
                    <a:srgbClr val="000000">
                      <a:alpha val="43137"/>
                    </a:srgbClr>
                  </a:outerShdw>
                </a:effectLst>
                <a:latin typeface="Monotype Corsiva" pitchFamily="66" charset="0"/>
              </a:rPr>
              <a:t>2014</a:t>
            </a:r>
            <a:endParaRPr lang="ar-EG" sz="3200" dirty="0">
              <a:solidFill>
                <a:schemeClr val="bg1"/>
              </a:solidFill>
              <a:effectLst>
                <a:outerShdw blurRad="38100" dist="38100" dir="2700000" algn="tl">
                  <a:srgbClr val="000000">
                    <a:alpha val="43137"/>
                  </a:srgbClr>
                </a:outerShdw>
              </a:effectLst>
              <a:latin typeface="Monotype Corsiva" pitchFamily="66" charset="0"/>
            </a:endParaRPr>
          </a:p>
        </p:txBody>
      </p:sp>
      <p:sp>
        <p:nvSpPr>
          <p:cNvPr id="5" name="Rounded Rectangle 4"/>
          <p:cNvSpPr/>
          <p:nvPr/>
        </p:nvSpPr>
        <p:spPr bwMode="auto">
          <a:xfrm>
            <a:off x="250017" y="357166"/>
            <a:ext cx="8643966" cy="2357454"/>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algn="ctr"/>
            <a:r>
              <a:rPr lang="en-US" sz="72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rPr>
              <a:t>Liver in Systemic Disease</a:t>
            </a:r>
            <a:endParaRPr lang="ar-EG" sz="7200" b="1" dirty="0">
              <a:ln>
                <a:solidFill>
                  <a:schemeClr val="tx1"/>
                </a:solidFill>
              </a:ln>
              <a:solidFill>
                <a:srgbClr val="FFFF00"/>
              </a:solidFill>
              <a:effectLst>
                <a:outerShdw blurRad="38100" dist="38100" dir="2700000" algn="tl">
                  <a:srgbClr val="000000">
                    <a:alpha val="43137"/>
                  </a:srgbClr>
                </a:outerShdw>
              </a:effectLst>
              <a:latin typeface="Monotype Corsiva"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955203"/>
          </a:xfrm>
          <a:prstGeom prst="rect">
            <a:avLst/>
          </a:prstGeom>
          <a:noFill/>
        </p:spPr>
        <p:txBody>
          <a:bodyPr wrap="square" rtlCol="1">
            <a:spAutoFit/>
          </a:bodyPr>
          <a:lstStyle/>
          <a:p>
            <a:r>
              <a:rPr lang="en-US" sz="3600" b="1" dirty="0">
                <a:solidFill>
                  <a:srgbClr val="FFFF00"/>
                </a:solidFill>
                <a:latin typeface="Comic Sans MS" pitchFamily="66" charset="0"/>
                <a:cs typeface="+mn-cs"/>
              </a:rPr>
              <a:t>2) Rheumatoid arthritis and </a:t>
            </a:r>
            <a:r>
              <a:rPr lang="en-US" sz="3600" b="1" dirty="0" err="1">
                <a:solidFill>
                  <a:srgbClr val="FFFF00"/>
                </a:solidFill>
                <a:latin typeface="Comic Sans MS" pitchFamily="66" charset="0"/>
                <a:cs typeface="+mn-cs"/>
              </a:rPr>
              <a:t>Felty’s</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C) Effect of drug treatment</a:t>
            </a:r>
          </a:p>
          <a:p>
            <a:endParaRPr lang="en-US" sz="1000" dirty="0">
              <a:solidFill>
                <a:schemeClr val="bg1"/>
              </a:solidFill>
              <a:latin typeface="+mn-lt"/>
              <a:cs typeface="+mn-cs"/>
            </a:endParaRPr>
          </a:p>
          <a:p>
            <a:r>
              <a:rPr lang="en-US" sz="3200" dirty="0">
                <a:solidFill>
                  <a:schemeClr val="bg1"/>
                </a:solidFill>
                <a:latin typeface="+mn-lt"/>
                <a:cs typeface="+mn-cs"/>
              </a:rPr>
              <a:t>- Drug therapy may affect liver function tests, e.g. NSAIDs, steatosis with steroid therapy, </a:t>
            </a:r>
            <a:r>
              <a:rPr lang="en-US" sz="3200" dirty="0" err="1">
                <a:solidFill>
                  <a:schemeClr val="bg1"/>
                </a:solidFill>
                <a:latin typeface="+mn-lt"/>
                <a:cs typeface="+mn-cs"/>
              </a:rPr>
              <a:t>cholestasis</a:t>
            </a:r>
            <a:r>
              <a:rPr lang="en-US" sz="3200" dirty="0">
                <a:solidFill>
                  <a:schemeClr val="bg1"/>
                </a:solidFill>
                <a:latin typeface="+mn-lt"/>
                <a:cs typeface="+mn-cs"/>
              </a:rPr>
              <a:t> with gold, hepatitis with anti-TNF </a:t>
            </a:r>
            <a:r>
              <a:rPr lang="en-US" sz="3200" dirty="0" err="1">
                <a:solidFill>
                  <a:schemeClr val="bg1"/>
                </a:solidFill>
                <a:latin typeface="+mn-lt"/>
                <a:cs typeface="+mn-cs"/>
              </a:rPr>
              <a:t>biologicals</a:t>
            </a:r>
            <a:r>
              <a:rPr lang="en-US" sz="3200" dirty="0">
                <a:solidFill>
                  <a:schemeClr val="bg1"/>
                </a:solidFill>
                <a:latin typeface="+mn-lt"/>
                <a:cs typeface="+mn-cs"/>
              </a:rPr>
              <a:t> and hepatic fibrosis with </a:t>
            </a:r>
            <a:r>
              <a:rPr lang="en-US" sz="3200" dirty="0" err="1">
                <a:solidFill>
                  <a:schemeClr val="bg1"/>
                </a:solidFill>
                <a:latin typeface="+mn-lt"/>
                <a:cs typeface="+mn-cs"/>
              </a:rPr>
              <a:t>methotrexate</a:t>
            </a:r>
            <a:r>
              <a:rPr lang="en-US" sz="3200" dirty="0">
                <a:solidFill>
                  <a:schemeClr val="bg1"/>
                </a:solidFill>
                <a:latin typeface="+mn-lt"/>
                <a:cs typeface="+mn-cs"/>
              </a:rPr>
              <a:t> especially after the total doses</a:t>
            </a:r>
          </a:p>
          <a:p>
            <a:r>
              <a:rPr lang="en-US" sz="3200" dirty="0">
                <a:solidFill>
                  <a:schemeClr val="bg1"/>
                </a:solidFill>
                <a:latin typeface="+mn-lt"/>
                <a:cs typeface="+mn-cs"/>
              </a:rPr>
              <a:t>exceed 1.5 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416320"/>
          </a:xfrm>
          <a:prstGeom prst="rect">
            <a:avLst/>
          </a:prstGeom>
          <a:noFill/>
        </p:spPr>
        <p:txBody>
          <a:bodyPr wrap="square" rtlCol="1">
            <a:spAutoFit/>
          </a:bodyPr>
          <a:lstStyle/>
          <a:p>
            <a:r>
              <a:rPr lang="en-US" sz="3600" b="1" dirty="0">
                <a:solidFill>
                  <a:srgbClr val="FFFF00"/>
                </a:solidFill>
                <a:latin typeface="Comic Sans MS" pitchFamily="66" charset="0"/>
                <a:cs typeface="+mn-cs"/>
              </a:rPr>
              <a:t>3) Adult Still’s disease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Characterized by spiking fever, evanescent rash, arthritis and multiorgan involvement.</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abnormalities including hepatomegaly and elevated liver enzymes are seen in 50-75%, NSAID use may be a significant cofactor.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678751"/>
          </a:xfrm>
          <a:prstGeom prst="rect">
            <a:avLst/>
          </a:prstGeom>
          <a:noFill/>
        </p:spPr>
        <p:txBody>
          <a:bodyPr wrap="square" rtlCol="1">
            <a:spAutoFit/>
          </a:bodyPr>
          <a:lstStyle/>
          <a:p>
            <a:r>
              <a:rPr lang="en-US" sz="3600" b="1" dirty="0">
                <a:solidFill>
                  <a:srgbClr val="FFFF00"/>
                </a:solidFill>
                <a:latin typeface="Comic Sans MS" pitchFamily="66" charset="0"/>
                <a:cs typeface="+mn-cs"/>
              </a:rPr>
              <a:t>4) Scleroderma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In the limited form of the disease CREST syndrome the liver is usually unaffected.</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In systemic sclerosis there is a low incidence of significant liver involvement, but there is an overlap with PBC.</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25% of patients with scleroderma have AMA, and 25% of patients with PBC have the </a:t>
            </a:r>
            <a:r>
              <a:rPr lang="en-US" sz="3200" dirty="0" err="1">
                <a:solidFill>
                  <a:schemeClr val="bg1"/>
                </a:solidFill>
                <a:latin typeface="+mn-lt"/>
                <a:cs typeface="+mn-cs"/>
              </a:rPr>
              <a:t>anticentromere</a:t>
            </a:r>
            <a:r>
              <a:rPr lang="en-US" sz="3200" dirty="0">
                <a:solidFill>
                  <a:schemeClr val="bg1"/>
                </a:solidFill>
                <a:latin typeface="+mn-lt"/>
                <a:cs typeface="+mn-cs"/>
              </a:rPr>
              <a:t> antibodies.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5-10% of PBC patients have symptoms of scleroderma which may antedate the diagnosis of PBC by many years.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370975"/>
          </a:xfrm>
          <a:prstGeom prst="rect">
            <a:avLst/>
          </a:prstGeom>
          <a:noFill/>
        </p:spPr>
        <p:txBody>
          <a:bodyPr wrap="square" rtlCol="1">
            <a:spAutoFit/>
          </a:bodyPr>
          <a:lstStyle/>
          <a:p>
            <a:r>
              <a:rPr lang="en-US" sz="3600" b="1" dirty="0">
                <a:solidFill>
                  <a:srgbClr val="FFFF00"/>
                </a:solidFill>
                <a:latin typeface="Comic Sans MS" pitchFamily="66" charset="0"/>
                <a:cs typeface="+mn-cs"/>
              </a:rPr>
              <a:t>5) </a:t>
            </a:r>
            <a:r>
              <a:rPr lang="en-US" sz="3600" b="1" dirty="0" err="1">
                <a:solidFill>
                  <a:srgbClr val="FFFF00"/>
                </a:solidFill>
                <a:latin typeface="Comic Sans MS" pitchFamily="66" charset="0"/>
                <a:cs typeface="+mn-cs"/>
              </a:rPr>
              <a:t>Sjögren’s</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Primary </a:t>
            </a:r>
            <a:r>
              <a:rPr lang="en-US" sz="3200" dirty="0" err="1">
                <a:solidFill>
                  <a:schemeClr val="bg1"/>
                </a:solidFill>
                <a:latin typeface="+mn-lt"/>
                <a:cs typeface="+mn-cs"/>
              </a:rPr>
              <a:t>Sjögren’s</a:t>
            </a:r>
            <a:r>
              <a:rPr lang="en-US" sz="3200" dirty="0">
                <a:solidFill>
                  <a:schemeClr val="bg1"/>
                </a:solidFill>
                <a:latin typeface="+mn-lt"/>
                <a:cs typeface="+mn-cs"/>
              </a:rPr>
              <a:t> (</a:t>
            </a:r>
            <a:r>
              <a:rPr lang="en-US" sz="3200" dirty="0" err="1">
                <a:solidFill>
                  <a:schemeClr val="bg1"/>
                </a:solidFill>
                <a:latin typeface="+mn-lt"/>
                <a:cs typeface="+mn-cs"/>
              </a:rPr>
              <a:t>keratoconjunctivitis</a:t>
            </a:r>
            <a:r>
              <a:rPr lang="en-US" sz="3200" dirty="0">
                <a:solidFill>
                  <a:schemeClr val="bg1"/>
                </a:solidFill>
                <a:latin typeface="+mn-lt"/>
                <a:cs typeface="+mn-cs"/>
              </a:rPr>
              <a:t> </a:t>
            </a:r>
            <a:r>
              <a:rPr lang="en-US" sz="3200" dirty="0" err="1">
                <a:solidFill>
                  <a:schemeClr val="bg1"/>
                </a:solidFill>
                <a:latin typeface="+mn-lt"/>
                <a:cs typeface="+mn-cs"/>
              </a:rPr>
              <a:t>sicca</a:t>
            </a:r>
            <a:r>
              <a:rPr lang="en-US" sz="3200" dirty="0">
                <a:solidFill>
                  <a:schemeClr val="bg1"/>
                </a:solidFill>
                <a:latin typeface="+mn-lt"/>
                <a:cs typeface="+mn-cs"/>
              </a:rPr>
              <a:t>, </a:t>
            </a:r>
            <a:r>
              <a:rPr lang="en-US" sz="3200" dirty="0" err="1">
                <a:solidFill>
                  <a:schemeClr val="bg1"/>
                </a:solidFill>
                <a:latin typeface="+mn-lt"/>
                <a:cs typeface="+mn-cs"/>
              </a:rPr>
              <a:t>xerostomia</a:t>
            </a:r>
            <a:r>
              <a:rPr lang="en-US" sz="3200" dirty="0">
                <a:solidFill>
                  <a:schemeClr val="bg1"/>
                </a:solidFill>
                <a:latin typeface="+mn-lt"/>
                <a:cs typeface="+mn-cs"/>
              </a:rPr>
              <a:t>, salivary gland enlargement), as well as secondary (associated with rheumatoid arthritis) are often associated with non-specific changes in liver function tests in the form of elevated serum ALP levels.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5-10% of patients with primary </a:t>
            </a:r>
            <a:r>
              <a:rPr lang="en-US" sz="3200" dirty="0" err="1">
                <a:solidFill>
                  <a:schemeClr val="bg1"/>
                </a:solidFill>
                <a:latin typeface="+mn-lt"/>
                <a:cs typeface="+mn-cs"/>
              </a:rPr>
              <a:t>Sjögren’s</a:t>
            </a:r>
            <a:r>
              <a:rPr lang="en-US" sz="3200" dirty="0">
                <a:solidFill>
                  <a:schemeClr val="bg1"/>
                </a:solidFill>
                <a:latin typeface="+mn-lt"/>
                <a:cs typeface="+mn-cs"/>
              </a:rPr>
              <a:t> and up to 40% with secondary may have serum AMA and if biopsied are frequently demonstrate changes of stage 1 PBC even in </a:t>
            </a:r>
            <a:r>
              <a:rPr lang="en-US" sz="3200" dirty="0">
                <a:solidFill>
                  <a:schemeClr val="bg1"/>
                </a:solidFill>
              </a:rPr>
              <a:t>the absence of liver function test abnormalities.</a:t>
            </a:r>
            <a:endParaRPr lang="en-US" sz="3200" dirty="0">
              <a:solidFill>
                <a:schemeClr val="bg1"/>
              </a:solidFill>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416320"/>
          </a:xfrm>
          <a:prstGeom prst="rect">
            <a:avLst/>
          </a:prstGeom>
          <a:noFill/>
        </p:spPr>
        <p:txBody>
          <a:bodyPr wrap="square" rtlCol="1">
            <a:spAutoFit/>
          </a:bodyPr>
          <a:lstStyle/>
          <a:p>
            <a:r>
              <a:rPr lang="en-US" sz="3600" b="1" dirty="0">
                <a:solidFill>
                  <a:srgbClr val="FFFF00"/>
                </a:solidFill>
                <a:latin typeface="Comic Sans MS" pitchFamily="66" charset="0"/>
                <a:cs typeface="+mn-cs"/>
              </a:rPr>
              <a:t>5) </a:t>
            </a:r>
            <a:r>
              <a:rPr lang="en-US" sz="3600" b="1" dirty="0" err="1">
                <a:solidFill>
                  <a:srgbClr val="FFFF00"/>
                </a:solidFill>
                <a:latin typeface="Comic Sans MS" pitchFamily="66" charset="0"/>
                <a:cs typeface="+mn-cs"/>
              </a:rPr>
              <a:t>Sjögren’s</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risk of clinical PBC in these patients is uncertain.</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An apparent association of </a:t>
            </a:r>
            <a:r>
              <a:rPr lang="en-US" sz="3200" dirty="0" err="1">
                <a:solidFill>
                  <a:schemeClr val="bg1"/>
                </a:solidFill>
                <a:latin typeface="+mn-lt"/>
                <a:cs typeface="+mn-cs"/>
              </a:rPr>
              <a:t>Sjögren’s</a:t>
            </a:r>
            <a:r>
              <a:rPr lang="en-US" sz="3200" dirty="0">
                <a:solidFill>
                  <a:schemeClr val="bg1"/>
                </a:solidFill>
                <a:latin typeface="+mn-lt"/>
                <a:cs typeface="+mn-cs"/>
              </a:rPr>
              <a:t> syndrome and HCV infection may well represent extrahepatic manifestations of HCV.</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893647"/>
          </a:xfrm>
          <a:prstGeom prst="rect">
            <a:avLst/>
          </a:prstGeom>
          <a:noFill/>
        </p:spPr>
        <p:txBody>
          <a:bodyPr wrap="square" rtlCol="1">
            <a:spAutoFit/>
          </a:bodyPr>
          <a:lstStyle/>
          <a:p>
            <a:r>
              <a:rPr lang="en-US" sz="3600" b="1" dirty="0">
                <a:solidFill>
                  <a:srgbClr val="FFFF00"/>
                </a:solidFill>
                <a:latin typeface="Comic Sans MS" pitchFamily="66" charset="0"/>
                <a:cs typeface="+mn-cs"/>
              </a:rPr>
              <a:t>6) </a:t>
            </a:r>
            <a:r>
              <a:rPr lang="en-US" sz="3600" b="1" dirty="0" err="1">
                <a:solidFill>
                  <a:srgbClr val="FFFF00"/>
                </a:solidFill>
                <a:latin typeface="Comic Sans MS" pitchFamily="66" charset="0"/>
                <a:cs typeface="+mn-cs"/>
              </a:rPr>
              <a:t>Polyarteritis</a:t>
            </a:r>
            <a:r>
              <a:rPr lang="en-US" sz="3600" b="1" dirty="0">
                <a:solidFill>
                  <a:srgbClr val="FFFF00"/>
                </a:solidFill>
                <a:latin typeface="Comic Sans MS" pitchFamily="66" charset="0"/>
                <a:cs typeface="+mn-cs"/>
              </a:rPr>
              <a:t> </a:t>
            </a:r>
            <a:r>
              <a:rPr lang="en-US" sz="3600" b="1" dirty="0" err="1">
                <a:solidFill>
                  <a:srgbClr val="FFFF00"/>
                </a:solidFill>
                <a:latin typeface="Comic Sans MS" pitchFamily="66" charset="0"/>
                <a:cs typeface="+mn-cs"/>
              </a:rPr>
              <a:t>nodosa</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PAN is a necrotizing inflammation of medium and large arteries (including PV) may in extreme cases lead to hepatic infarction and massive necrosis.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HBV infection may be present in 10-20% of cases, and the </a:t>
            </a:r>
            <a:r>
              <a:rPr lang="en-US" sz="3200" dirty="0" err="1">
                <a:solidFill>
                  <a:schemeClr val="bg1"/>
                </a:solidFill>
                <a:latin typeface="+mn-lt"/>
                <a:cs typeface="+mn-cs"/>
              </a:rPr>
              <a:t>immunosuppression</a:t>
            </a:r>
            <a:r>
              <a:rPr lang="en-US" sz="3200" dirty="0">
                <a:solidFill>
                  <a:schemeClr val="bg1"/>
                </a:solidFill>
                <a:latin typeface="+mn-lt"/>
                <a:cs typeface="+mn-cs"/>
              </a:rPr>
              <a:t> required to control the </a:t>
            </a:r>
            <a:r>
              <a:rPr lang="en-US" sz="3200" dirty="0" err="1">
                <a:solidFill>
                  <a:schemeClr val="bg1"/>
                </a:solidFill>
                <a:latin typeface="+mn-lt"/>
                <a:cs typeface="+mn-cs"/>
              </a:rPr>
              <a:t>vasculitis</a:t>
            </a:r>
            <a:r>
              <a:rPr lang="en-US" sz="3200" dirty="0">
                <a:solidFill>
                  <a:schemeClr val="bg1"/>
                </a:solidFill>
                <a:latin typeface="+mn-lt"/>
                <a:cs typeface="+mn-cs"/>
              </a:rPr>
              <a:t> should be combined with antiviral therapy.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93976"/>
          </a:xfrm>
          <a:prstGeom prst="rect">
            <a:avLst/>
          </a:prstGeom>
          <a:noFill/>
        </p:spPr>
        <p:txBody>
          <a:bodyPr wrap="square" rtlCol="1">
            <a:spAutoFit/>
          </a:bodyPr>
          <a:lstStyle/>
          <a:p>
            <a:r>
              <a:rPr lang="en-US" sz="3600" b="1" dirty="0">
                <a:solidFill>
                  <a:srgbClr val="FFFF00"/>
                </a:solidFill>
                <a:latin typeface="Comic Sans MS" pitchFamily="66" charset="0"/>
                <a:cs typeface="+mn-cs"/>
              </a:rPr>
              <a:t>7) </a:t>
            </a:r>
            <a:r>
              <a:rPr lang="en-US" sz="3600" b="1" dirty="0" err="1">
                <a:solidFill>
                  <a:srgbClr val="FFFF00"/>
                </a:solidFill>
                <a:latin typeface="Comic Sans MS" pitchFamily="66" charset="0"/>
                <a:cs typeface="+mn-cs"/>
              </a:rPr>
              <a:t>Polymyalgia</a:t>
            </a:r>
            <a:r>
              <a:rPr lang="en-US" sz="3600" b="1" dirty="0">
                <a:solidFill>
                  <a:srgbClr val="FFFF00"/>
                </a:solidFill>
                <a:latin typeface="Comic Sans MS" pitchFamily="66" charset="0"/>
                <a:cs typeface="+mn-cs"/>
              </a:rPr>
              <a:t> </a:t>
            </a:r>
            <a:r>
              <a:rPr lang="en-US" sz="3600" b="1" dirty="0" err="1">
                <a:solidFill>
                  <a:srgbClr val="FFFF00"/>
                </a:solidFill>
                <a:latin typeface="Comic Sans MS" pitchFamily="66" charset="0"/>
                <a:cs typeface="+mn-cs"/>
              </a:rPr>
              <a:t>rheumatica</a:t>
            </a:r>
            <a:r>
              <a:rPr lang="en-US" sz="3600" b="1" dirty="0">
                <a:solidFill>
                  <a:srgbClr val="FFFF00"/>
                </a:solidFill>
                <a:latin typeface="Comic Sans MS" pitchFamily="66" charset="0"/>
                <a:cs typeface="+mn-cs"/>
              </a:rPr>
              <a:t> and giant cell </a:t>
            </a:r>
            <a:r>
              <a:rPr lang="en-US" sz="3600" b="1" dirty="0" err="1">
                <a:solidFill>
                  <a:srgbClr val="FFFF00"/>
                </a:solidFill>
                <a:latin typeface="Comic Sans MS" pitchFamily="66" charset="0"/>
                <a:cs typeface="+mn-cs"/>
              </a:rPr>
              <a:t>arteritis</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Elevation of ALP levels occurs in about 30% of patients, elevated serum transaminases may also be observed.</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biopsy demonstrates focal hepatocellular necrosis, portal inflammation and granulomas.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liver abnormalities usually don’t cause clinical problems and resolve within a few weeks of the initiation of corticosteroid therapy.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32421"/>
          </a:xfrm>
          <a:prstGeom prst="rect">
            <a:avLst/>
          </a:prstGeom>
          <a:noFill/>
        </p:spPr>
        <p:txBody>
          <a:bodyPr wrap="square" rtlCol="1">
            <a:spAutoFit/>
          </a:bodyPr>
          <a:lstStyle/>
          <a:p>
            <a:r>
              <a:rPr lang="en-US" sz="3600" b="1" dirty="0">
                <a:solidFill>
                  <a:srgbClr val="FFFF00"/>
                </a:solidFill>
                <a:latin typeface="Comic Sans MS" pitchFamily="66" charset="0"/>
                <a:cs typeface="+mn-cs"/>
              </a:rPr>
              <a:t>8) </a:t>
            </a:r>
            <a:r>
              <a:rPr lang="en-US" sz="3600" b="1" dirty="0" err="1">
                <a:solidFill>
                  <a:srgbClr val="FFFF00"/>
                </a:solidFill>
                <a:latin typeface="Comic Sans MS" pitchFamily="66" charset="0"/>
                <a:cs typeface="+mn-cs"/>
              </a:rPr>
              <a:t>Anticardiolipin</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This syndrome, with </a:t>
            </a:r>
            <a:r>
              <a:rPr lang="en-US" sz="3200" dirty="0" err="1">
                <a:solidFill>
                  <a:schemeClr val="bg1"/>
                </a:solidFill>
                <a:latin typeface="+mn-lt"/>
                <a:cs typeface="+mn-cs"/>
              </a:rPr>
              <a:t>antiphospholipid</a:t>
            </a:r>
            <a:r>
              <a:rPr lang="en-US" sz="3200" dirty="0">
                <a:solidFill>
                  <a:schemeClr val="bg1"/>
                </a:solidFill>
                <a:latin typeface="+mn-lt"/>
                <a:cs typeface="+mn-cs"/>
              </a:rPr>
              <a:t> antibodies and/or lupus anticoagulant in the serum, may occur as a primary disorder or associated with autoimmune disorders (not only SLE).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The liver may be involved with Budd-</a:t>
            </a:r>
            <a:r>
              <a:rPr lang="en-US" sz="3200" dirty="0" err="1">
                <a:solidFill>
                  <a:schemeClr val="bg1"/>
                </a:solidFill>
                <a:latin typeface="+mn-lt"/>
                <a:cs typeface="+mn-cs"/>
              </a:rPr>
              <a:t>Chiari</a:t>
            </a:r>
            <a:r>
              <a:rPr lang="en-US" sz="3200" dirty="0">
                <a:solidFill>
                  <a:schemeClr val="bg1"/>
                </a:solidFill>
                <a:latin typeface="+mn-lt"/>
                <a:cs typeface="+mn-cs"/>
              </a:rPr>
              <a:t> syndrome, focal </a:t>
            </a:r>
            <a:r>
              <a:rPr lang="en-US" sz="3200" dirty="0" err="1">
                <a:solidFill>
                  <a:schemeClr val="bg1"/>
                </a:solidFill>
                <a:latin typeface="+mn-lt"/>
                <a:cs typeface="+mn-cs"/>
              </a:rPr>
              <a:t>ischaemia</a:t>
            </a:r>
            <a:r>
              <a:rPr lang="en-US" sz="3200" dirty="0">
                <a:solidFill>
                  <a:schemeClr val="bg1"/>
                </a:solidFill>
                <a:latin typeface="+mn-lt"/>
                <a:cs typeface="+mn-cs"/>
              </a:rPr>
              <a:t>, portal hypertension attributed to </a:t>
            </a:r>
            <a:r>
              <a:rPr lang="en-US" sz="3200" dirty="0" err="1">
                <a:solidFill>
                  <a:schemeClr val="bg1"/>
                </a:solidFill>
                <a:latin typeface="+mn-lt"/>
                <a:cs typeface="+mn-cs"/>
              </a:rPr>
              <a:t>microvascular</a:t>
            </a:r>
            <a:r>
              <a:rPr lang="en-US" sz="3200" dirty="0">
                <a:solidFill>
                  <a:schemeClr val="bg1"/>
                </a:solidFill>
                <a:latin typeface="+mn-lt"/>
                <a:cs typeface="+mn-cs"/>
              </a:rPr>
              <a:t> </a:t>
            </a:r>
            <a:r>
              <a:rPr lang="en-US" sz="3200" dirty="0" err="1">
                <a:solidFill>
                  <a:schemeClr val="bg1"/>
                </a:solidFill>
                <a:latin typeface="+mn-lt"/>
                <a:cs typeface="+mn-cs"/>
              </a:rPr>
              <a:t>thombosis</a:t>
            </a:r>
            <a:r>
              <a:rPr lang="en-US" sz="3200" dirty="0">
                <a:solidFill>
                  <a:schemeClr val="bg1"/>
                </a:solidFill>
                <a:latin typeface="+mn-lt"/>
                <a:cs typeface="+mn-cs"/>
              </a:rPr>
              <a:t> and possibly autoimmune </a:t>
            </a:r>
            <a:r>
              <a:rPr lang="en-US" sz="3200" dirty="0" err="1">
                <a:solidFill>
                  <a:schemeClr val="bg1"/>
                </a:solidFill>
                <a:latin typeface="+mn-lt"/>
                <a:cs typeface="+mn-cs"/>
              </a:rPr>
              <a:t>cholangiopathy</a:t>
            </a:r>
            <a:r>
              <a:rPr lang="en-US" sz="3200" dirty="0">
                <a:solidFill>
                  <a:schemeClr val="bg1"/>
                </a:solidFill>
                <a:latin typeface="+mn-lt"/>
                <a:cs typeface="+mn-cs"/>
              </a:rPr>
              <a:t>.</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Long-term anticoagulation may be required.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5386090"/>
          </a:xfrm>
          <a:prstGeom prst="rect">
            <a:avLst/>
          </a:prstGeom>
          <a:noFill/>
        </p:spPr>
        <p:txBody>
          <a:bodyPr wrap="square" rtlCol="1">
            <a:spAutoFit/>
          </a:bodyPr>
          <a:lstStyle/>
          <a:p>
            <a:r>
              <a:rPr lang="en-US" sz="3600" b="1" dirty="0">
                <a:solidFill>
                  <a:srgbClr val="FFFF00"/>
                </a:solidFill>
                <a:latin typeface="Comic Sans MS" pitchFamily="66" charset="0"/>
                <a:cs typeface="+mn-cs"/>
              </a:rPr>
              <a:t>9) Other </a:t>
            </a:r>
            <a:r>
              <a:rPr lang="en-US" sz="3600" b="1" dirty="0" err="1">
                <a:solidFill>
                  <a:srgbClr val="FFFF00"/>
                </a:solidFill>
                <a:latin typeface="Comic Sans MS" pitchFamily="66" charset="0"/>
                <a:cs typeface="+mn-cs"/>
              </a:rPr>
              <a:t>vasculitis</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Including: </a:t>
            </a:r>
            <a:r>
              <a:rPr lang="en-US" sz="3200" dirty="0" err="1">
                <a:solidFill>
                  <a:schemeClr val="bg1"/>
                </a:solidFill>
                <a:latin typeface="+mn-lt"/>
                <a:cs typeface="+mn-cs"/>
              </a:rPr>
              <a:t>Churg</a:t>
            </a:r>
            <a:r>
              <a:rPr lang="en-US" sz="3200" dirty="0">
                <a:solidFill>
                  <a:schemeClr val="bg1"/>
                </a:solidFill>
                <a:latin typeface="+mn-lt"/>
                <a:cs typeface="+mn-cs"/>
              </a:rPr>
              <a:t>-Strauss syndrome, Wegener’s </a:t>
            </a:r>
            <a:r>
              <a:rPr lang="en-US" sz="3200" dirty="0" err="1">
                <a:solidFill>
                  <a:schemeClr val="bg1"/>
                </a:solidFill>
                <a:latin typeface="+mn-lt"/>
                <a:cs typeface="+mn-cs"/>
              </a:rPr>
              <a:t>granulomatosis</a:t>
            </a:r>
            <a:r>
              <a:rPr lang="en-US" sz="3200" dirty="0">
                <a:solidFill>
                  <a:schemeClr val="bg1"/>
                </a:solidFill>
                <a:latin typeface="+mn-lt"/>
                <a:cs typeface="+mn-cs"/>
              </a:rPr>
              <a:t>, microscopic </a:t>
            </a:r>
            <a:r>
              <a:rPr lang="en-US" sz="3200" dirty="0" err="1">
                <a:solidFill>
                  <a:schemeClr val="bg1"/>
                </a:solidFill>
                <a:latin typeface="+mn-lt"/>
                <a:cs typeface="+mn-cs"/>
              </a:rPr>
              <a:t>polyarteritis</a:t>
            </a:r>
            <a:r>
              <a:rPr lang="en-US" sz="3200" dirty="0">
                <a:solidFill>
                  <a:schemeClr val="bg1"/>
                </a:solidFill>
                <a:latin typeface="+mn-lt"/>
                <a:cs typeface="+mn-cs"/>
              </a:rPr>
              <a:t>, are often associated with abnormal liver function tests during disease activity, but usually do not affect the liver clinically.</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a:t>
            </a:r>
            <a:r>
              <a:rPr lang="en-US" sz="3200" dirty="0" err="1">
                <a:solidFill>
                  <a:schemeClr val="bg1"/>
                </a:solidFill>
                <a:latin typeface="+mn-lt"/>
                <a:cs typeface="+mn-cs"/>
              </a:rPr>
              <a:t>vasculitis</a:t>
            </a:r>
            <a:r>
              <a:rPr lang="en-US" sz="3200" dirty="0">
                <a:solidFill>
                  <a:schemeClr val="bg1"/>
                </a:solidFill>
                <a:latin typeface="+mn-lt"/>
                <a:cs typeface="+mn-cs"/>
              </a:rPr>
              <a:t> of </a:t>
            </a:r>
            <a:r>
              <a:rPr lang="en-US" sz="3200" dirty="0" err="1">
                <a:solidFill>
                  <a:schemeClr val="bg1"/>
                </a:solidFill>
                <a:latin typeface="+mn-lt"/>
                <a:cs typeface="+mn-cs"/>
              </a:rPr>
              <a:t>Behçet’s</a:t>
            </a:r>
            <a:r>
              <a:rPr lang="en-US" sz="3200" dirty="0">
                <a:solidFill>
                  <a:schemeClr val="bg1"/>
                </a:solidFill>
                <a:latin typeface="+mn-lt"/>
                <a:cs typeface="+mn-cs"/>
              </a:rPr>
              <a:t> disease may initiate hepatic venous occlusion and Budd-</a:t>
            </a:r>
            <a:r>
              <a:rPr lang="en-US" sz="3200" dirty="0" err="1">
                <a:solidFill>
                  <a:schemeClr val="bg1"/>
                </a:solidFill>
                <a:latin typeface="+mn-lt"/>
                <a:cs typeface="+mn-cs"/>
              </a:rPr>
              <a:t>Chiari</a:t>
            </a:r>
            <a:r>
              <a:rPr lang="en-US" sz="3200" dirty="0">
                <a:solidFill>
                  <a:schemeClr val="bg1"/>
                </a:solidFill>
                <a:latin typeface="+mn-lt"/>
                <a:cs typeface="+mn-cs"/>
              </a:rPr>
              <a:t> syndrome.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660770" y="2754804"/>
            <a:ext cx="7822461" cy="1348392"/>
          </a:xfrm>
          <a:prstGeom prst="round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en-US"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rPr>
              <a:t>Endocrinal Diseases</a:t>
            </a:r>
            <a:endParaRPr lang="ar-EG"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67698"/>
            <a:ext cx="8715436" cy="6309420"/>
          </a:xfrm>
          <a:prstGeom prst="rect">
            <a:avLst/>
          </a:prstGeom>
          <a:noFill/>
        </p:spPr>
        <p:txBody>
          <a:bodyPr wrap="square" rtlCol="1">
            <a:spAutoFit/>
          </a:bodyPr>
          <a:lstStyle/>
          <a:p>
            <a:pPr>
              <a:buFontTx/>
              <a:buChar char="-"/>
            </a:pPr>
            <a:r>
              <a:rPr lang="en-US" sz="3200" dirty="0">
                <a:solidFill>
                  <a:schemeClr val="bg1"/>
                </a:solidFill>
              </a:rPr>
              <a:t> Potential causes of abnormal liver function tests include viral hepatitis, alcohol intake, nonalcoholic fatty liver disease, autoimmune liver diseases, hereditary diseases, hepatobiliary malignancies or infection, gallstones and drug-induced liver injury.</a:t>
            </a:r>
          </a:p>
          <a:p>
            <a:pPr>
              <a:buFontTx/>
              <a:buChar char="-"/>
            </a:pPr>
            <a:endParaRPr lang="en-US" sz="1000" dirty="0">
              <a:solidFill>
                <a:schemeClr val="bg1"/>
              </a:solidFill>
            </a:endParaRPr>
          </a:p>
          <a:p>
            <a:r>
              <a:rPr lang="en-US" sz="3200" dirty="0">
                <a:solidFill>
                  <a:schemeClr val="bg1"/>
                </a:solidFill>
              </a:rPr>
              <a:t>- Moreover, the liver may be involved in systemic diseases that mainly affect other organs.</a:t>
            </a:r>
          </a:p>
          <a:p>
            <a:endParaRPr lang="en-US" sz="1000" dirty="0">
              <a:solidFill>
                <a:schemeClr val="bg1"/>
              </a:solidFill>
            </a:endParaRPr>
          </a:p>
          <a:p>
            <a:r>
              <a:rPr lang="en-US" sz="3200" dirty="0">
                <a:solidFill>
                  <a:schemeClr val="bg1"/>
                </a:solidFill>
              </a:rPr>
              <a:t>- Therefore, in patients without etiology of liver injury by screening serology and diagnostic imaging, but who have systemic diseases, </a:t>
            </a:r>
            <a:endParaRPr lang="ar-EG" sz="32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5693866"/>
          </a:xfrm>
          <a:prstGeom prst="rect">
            <a:avLst/>
          </a:prstGeom>
          <a:noFill/>
        </p:spPr>
        <p:txBody>
          <a:bodyPr wrap="square" rtlCol="1">
            <a:spAutoFit/>
          </a:bodyPr>
          <a:lstStyle/>
          <a:p>
            <a:r>
              <a:rPr lang="en-US" sz="3600" b="1" dirty="0">
                <a:solidFill>
                  <a:srgbClr val="FFFF00"/>
                </a:solidFill>
                <a:latin typeface="Comic Sans MS" pitchFamily="66" charset="0"/>
                <a:cs typeface="+mn-cs"/>
              </a:rPr>
              <a:t>1) Thyroid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Hyperthyroidism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Minor abnormalities of liver function are seen, typically a slight increase in ALP returning to normal after treatment.</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Jaundice in </a:t>
            </a:r>
            <a:r>
              <a:rPr lang="en-US" sz="3200" dirty="0" err="1">
                <a:solidFill>
                  <a:schemeClr val="bg1"/>
                </a:solidFill>
                <a:latin typeface="+mn-lt"/>
                <a:cs typeface="+mn-cs"/>
              </a:rPr>
              <a:t>thyrotoxic</a:t>
            </a:r>
            <a:r>
              <a:rPr lang="en-US" sz="3200" dirty="0">
                <a:solidFill>
                  <a:schemeClr val="bg1"/>
                </a:solidFill>
                <a:latin typeface="+mn-lt"/>
                <a:cs typeface="+mn-cs"/>
              </a:rPr>
              <a:t> patients may be due to heart failure. However, it </a:t>
            </a:r>
            <a:r>
              <a:rPr lang="en-US" sz="3200">
                <a:solidFill>
                  <a:schemeClr val="bg1"/>
                </a:solidFill>
                <a:latin typeface="+mn-lt"/>
                <a:cs typeface="+mn-cs"/>
              </a:rPr>
              <a:t>may cause </a:t>
            </a:r>
            <a:r>
              <a:rPr lang="en-US" sz="3200" dirty="0">
                <a:solidFill>
                  <a:schemeClr val="bg1"/>
                </a:solidFill>
                <a:latin typeface="+mn-lt"/>
                <a:cs typeface="+mn-cs"/>
              </a:rPr>
              <a:t>severe </a:t>
            </a:r>
            <a:r>
              <a:rPr lang="en-US" sz="3200" dirty="0" err="1">
                <a:solidFill>
                  <a:schemeClr val="bg1"/>
                </a:solidFill>
                <a:latin typeface="+mn-lt"/>
                <a:cs typeface="+mn-cs"/>
              </a:rPr>
              <a:t>cholestasis</a:t>
            </a:r>
            <a:r>
              <a:rPr lang="en-US" sz="3200" dirty="0">
                <a:solidFill>
                  <a:schemeClr val="bg1"/>
                </a:solidFill>
                <a:latin typeface="+mn-lt"/>
                <a:cs typeface="+mn-cs"/>
              </a:rPr>
              <a:t> in patients without heart failure.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err="1">
                <a:solidFill>
                  <a:schemeClr val="bg1"/>
                </a:solidFill>
                <a:latin typeface="+mn-lt"/>
                <a:cs typeface="+mn-cs"/>
              </a:rPr>
              <a:t>Thyrotoxicosis</a:t>
            </a:r>
            <a:r>
              <a:rPr lang="en-US" sz="3200" dirty="0">
                <a:solidFill>
                  <a:schemeClr val="bg1"/>
                </a:solidFill>
                <a:latin typeface="+mn-lt"/>
                <a:cs typeface="+mn-cs"/>
              </a:rPr>
              <a:t> may aggravate an underlying Gilbert’s syndrome, by decreasing bilirubin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077766"/>
          </a:xfrm>
          <a:prstGeom prst="rect">
            <a:avLst/>
          </a:prstGeom>
          <a:noFill/>
        </p:spPr>
        <p:txBody>
          <a:bodyPr wrap="square" rtlCol="1">
            <a:spAutoFit/>
          </a:bodyPr>
          <a:lstStyle/>
          <a:p>
            <a:r>
              <a:rPr lang="en-US" sz="3600" b="1" dirty="0">
                <a:solidFill>
                  <a:srgbClr val="FFFF00"/>
                </a:solidFill>
                <a:latin typeface="Comic Sans MS" pitchFamily="66" charset="0"/>
                <a:cs typeface="+mn-cs"/>
              </a:rPr>
              <a:t>1) Thyroid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Hyperthyroidism</a:t>
            </a:r>
          </a:p>
          <a:p>
            <a:pPr>
              <a:buFontTx/>
              <a:buChar char="-"/>
            </a:pPr>
            <a:endParaRPr lang="en-US" sz="1000" dirty="0">
              <a:solidFill>
                <a:schemeClr val="bg1"/>
              </a:solidFill>
              <a:latin typeface="+mn-lt"/>
              <a:cs typeface="+mn-cs"/>
            </a:endParaRPr>
          </a:p>
          <a:p>
            <a:r>
              <a:rPr lang="en-US" sz="3200" dirty="0">
                <a:solidFill>
                  <a:schemeClr val="bg1"/>
                </a:solidFill>
                <a:latin typeface="+mn-lt"/>
                <a:cs typeface="+mn-cs"/>
              </a:rPr>
              <a:t>UDP-</a:t>
            </a:r>
            <a:r>
              <a:rPr lang="en-US" sz="3200" dirty="0" err="1">
                <a:solidFill>
                  <a:schemeClr val="bg1"/>
                </a:solidFill>
                <a:latin typeface="+mn-lt"/>
                <a:cs typeface="+mn-cs"/>
              </a:rPr>
              <a:t>glucuronosyl</a:t>
            </a:r>
            <a:r>
              <a:rPr lang="en-US" sz="3200" dirty="0">
                <a:solidFill>
                  <a:schemeClr val="bg1"/>
                </a:solidFill>
                <a:latin typeface="+mn-lt"/>
                <a:cs typeface="+mn-cs"/>
              </a:rPr>
              <a:t> </a:t>
            </a:r>
            <a:r>
              <a:rPr lang="en-US" sz="3200" dirty="0" err="1">
                <a:solidFill>
                  <a:schemeClr val="bg1"/>
                </a:solidFill>
                <a:latin typeface="+mn-lt"/>
                <a:cs typeface="+mn-cs"/>
              </a:rPr>
              <a:t>transferase</a:t>
            </a:r>
            <a:r>
              <a:rPr lang="en-US" sz="3200" dirty="0">
                <a:solidFill>
                  <a:schemeClr val="bg1"/>
                </a:solidFill>
                <a:latin typeface="+mn-lt"/>
                <a:cs typeface="+mn-cs"/>
              </a:rPr>
              <a:t> activity.</a:t>
            </a:r>
          </a:p>
          <a:p>
            <a:endParaRPr lang="en-US" sz="1000" dirty="0">
              <a:solidFill>
                <a:schemeClr val="bg1"/>
              </a:solidFill>
              <a:latin typeface="+mn-lt"/>
              <a:cs typeface="+mn-cs"/>
            </a:endParaRPr>
          </a:p>
          <a:p>
            <a:r>
              <a:rPr lang="en-US" sz="3200" dirty="0">
                <a:solidFill>
                  <a:schemeClr val="bg1"/>
                </a:solidFill>
                <a:latin typeface="+mn-lt"/>
                <a:cs typeface="+mn-cs"/>
              </a:rPr>
              <a:t>- Treatment with </a:t>
            </a:r>
            <a:r>
              <a:rPr lang="en-US" sz="3200" dirty="0" err="1">
                <a:solidFill>
                  <a:schemeClr val="bg1"/>
                </a:solidFill>
                <a:latin typeface="+mn-lt"/>
                <a:cs typeface="+mn-cs"/>
              </a:rPr>
              <a:t>propylthiouracil</a:t>
            </a:r>
            <a:r>
              <a:rPr lang="en-US" sz="3200" dirty="0">
                <a:solidFill>
                  <a:schemeClr val="bg1"/>
                </a:solidFill>
                <a:latin typeface="+mn-lt"/>
                <a:cs typeface="+mn-cs"/>
              </a:rPr>
              <a:t> may also lead to </a:t>
            </a:r>
            <a:r>
              <a:rPr lang="en-US" sz="3200" dirty="0" err="1">
                <a:solidFill>
                  <a:schemeClr val="bg1"/>
                </a:solidFill>
                <a:latin typeface="+mn-lt"/>
                <a:cs typeface="+mn-cs"/>
              </a:rPr>
              <a:t>hepatotoxicity</a:t>
            </a:r>
            <a:r>
              <a:rPr lang="en-US" sz="3200" dirty="0">
                <a:solidFill>
                  <a:schemeClr val="bg1"/>
                </a:solidFill>
                <a:latin typeface="+mn-lt"/>
                <a:cs typeface="+mn-cs"/>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186309"/>
          </a:xfrm>
          <a:prstGeom prst="rect">
            <a:avLst/>
          </a:prstGeom>
          <a:noFill/>
        </p:spPr>
        <p:txBody>
          <a:bodyPr wrap="square" rtlCol="1">
            <a:spAutoFit/>
          </a:bodyPr>
          <a:lstStyle/>
          <a:p>
            <a:r>
              <a:rPr lang="en-US" sz="3600" b="1" dirty="0">
                <a:solidFill>
                  <a:srgbClr val="FFFF00"/>
                </a:solidFill>
                <a:latin typeface="Comic Sans MS" pitchFamily="66" charset="0"/>
                <a:cs typeface="+mn-cs"/>
              </a:rPr>
              <a:t>1) Thyroid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Hypothyroidism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biochemical abnormalities are less prominent in patients with hypothyroidism.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Modest elevations in serum AST and ALT have been reported in 84% and 60%, respectively. Some patients may show low serum ALP.</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Ascites without congestive heart failure occurs rarely in patients with </a:t>
            </a:r>
            <a:r>
              <a:rPr lang="en-US" sz="3200" dirty="0" err="1">
                <a:solidFill>
                  <a:schemeClr val="bg1"/>
                </a:solidFill>
                <a:latin typeface="+mn-lt"/>
                <a:cs typeface="+mn-cs"/>
              </a:rPr>
              <a:t>myxoedema</a:t>
            </a:r>
            <a:r>
              <a:rPr lang="en-US" sz="3200" dirty="0">
                <a:solidFill>
                  <a:schemeClr val="bg1"/>
                </a:solidFill>
                <a:latin typeface="+mn-lt"/>
                <a:cs typeface="+mn-cs"/>
              </a:rPr>
              <a:t> and has been attributed to </a:t>
            </a:r>
            <a:r>
              <a:rPr lang="en-US" sz="3200" dirty="0" err="1">
                <a:solidFill>
                  <a:schemeClr val="bg1"/>
                </a:solidFill>
                <a:latin typeface="+mn-lt"/>
                <a:cs typeface="+mn-cs"/>
              </a:rPr>
              <a:t>centrizonal</a:t>
            </a:r>
            <a:r>
              <a:rPr lang="en-US" sz="3200" dirty="0">
                <a:solidFill>
                  <a:schemeClr val="bg1"/>
                </a:solidFill>
                <a:latin typeface="+mn-lt"/>
                <a:cs typeface="+mn-cs"/>
              </a:rPr>
              <a:t> congestion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062651"/>
          </a:xfrm>
          <a:prstGeom prst="rect">
            <a:avLst/>
          </a:prstGeom>
          <a:noFill/>
        </p:spPr>
        <p:txBody>
          <a:bodyPr wrap="square" rtlCol="1">
            <a:spAutoFit/>
          </a:bodyPr>
          <a:lstStyle/>
          <a:p>
            <a:r>
              <a:rPr lang="en-US" sz="3600" b="1" dirty="0">
                <a:solidFill>
                  <a:srgbClr val="FFFF00"/>
                </a:solidFill>
                <a:latin typeface="Comic Sans MS" pitchFamily="66" charset="0"/>
                <a:cs typeface="+mn-cs"/>
              </a:rPr>
              <a:t>1) Thyroid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Hypothyroidism</a:t>
            </a:r>
          </a:p>
          <a:p>
            <a:pPr>
              <a:buFontTx/>
              <a:buChar char="-"/>
            </a:pPr>
            <a:endParaRPr lang="en-US" sz="1000" dirty="0">
              <a:solidFill>
                <a:schemeClr val="bg1"/>
              </a:solidFill>
              <a:latin typeface="+mn-lt"/>
              <a:cs typeface="+mn-cs"/>
            </a:endParaRPr>
          </a:p>
          <a:p>
            <a:r>
              <a:rPr lang="en-US" sz="3200" dirty="0">
                <a:solidFill>
                  <a:schemeClr val="bg1"/>
                </a:solidFill>
                <a:latin typeface="+mn-lt"/>
                <a:cs typeface="+mn-cs"/>
              </a:rPr>
              <a:t>and fibrosis. The pathogenesis is unknown. It disappears on giving thyroxine.</a:t>
            </a:r>
          </a:p>
          <a:p>
            <a:endParaRPr lang="en-US" sz="1000" dirty="0">
              <a:solidFill>
                <a:schemeClr val="bg1"/>
              </a:solidFill>
              <a:latin typeface="+mn-lt"/>
              <a:cs typeface="+mn-cs"/>
            </a:endParaRPr>
          </a:p>
          <a:p>
            <a:r>
              <a:rPr lang="en-US" sz="3200" dirty="0">
                <a:solidFill>
                  <a:schemeClr val="bg1"/>
                </a:solidFill>
                <a:latin typeface="+mn-lt"/>
                <a:cs typeface="+mn-cs"/>
              </a:rPr>
              <a:t>- Cholestatic jaundice has been described in case reports of patients with severe hypothyroidism.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923877"/>
          </a:xfrm>
          <a:prstGeom prst="rect">
            <a:avLst/>
          </a:prstGeom>
          <a:noFill/>
        </p:spPr>
        <p:txBody>
          <a:bodyPr wrap="square" rtlCol="1">
            <a:spAutoFit/>
          </a:bodyPr>
          <a:lstStyle/>
          <a:p>
            <a:r>
              <a:rPr lang="en-US" sz="3600" b="1" dirty="0">
                <a:solidFill>
                  <a:srgbClr val="FFFF00"/>
                </a:solidFill>
                <a:latin typeface="Comic Sans MS" pitchFamily="66" charset="0"/>
                <a:cs typeface="+mn-cs"/>
              </a:rPr>
              <a:t>2) Adrenal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Addison’s disease</a:t>
            </a:r>
          </a:p>
          <a:p>
            <a:pPr>
              <a:buFontTx/>
              <a:buChar char="-"/>
            </a:pPr>
            <a:endParaRPr lang="en-US" sz="1000" dirty="0">
              <a:solidFill>
                <a:schemeClr val="bg1"/>
              </a:solidFill>
              <a:latin typeface="+mn-lt"/>
              <a:cs typeface="+mn-cs"/>
            </a:endParaRPr>
          </a:p>
          <a:p>
            <a:r>
              <a:rPr lang="en-US" sz="3200" dirty="0">
                <a:solidFill>
                  <a:schemeClr val="bg1"/>
                </a:solidFill>
                <a:latin typeface="+mn-lt"/>
                <a:cs typeface="+mn-cs"/>
              </a:rPr>
              <a:t>- Can be associated with mild elevation of transaminase levels. These return to normal after treatment with  corticosteroids.</a:t>
            </a:r>
            <a:endParaRPr lang="en-US" sz="1000" dirty="0">
              <a:solidFill>
                <a:schemeClr val="bg1"/>
              </a:solidFill>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570208"/>
          </a:xfrm>
          <a:prstGeom prst="rect">
            <a:avLst/>
          </a:prstGeom>
          <a:noFill/>
        </p:spPr>
        <p:txBody>
          <a:bodyPr wrap="square" rtlCol="1">
            <a:spAutoFit/>
          </a:bodyPr>
          <a:lstStyle/>
          <a:p>
            <a:r>
              <a:rPr lang="en-US" sz="3600" b="1" dirty="0">
                <a:solidFill>
                  <a:srgbClr val="FFFF00"/>
                </a:solidFill>
                <a:latin typeface="Comic Sans MS" pitchFamily="66" charset="0"/>
                <a:cs typeface="+mn-cs"/>
              </a:rPr>
              <a:t>2) Adrenal disease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Cushing syndrome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Causes fatty infiltration of the liver in 50% of the patients which may progress to NASH.</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prevalence of NASH in these patients has been estimated to be 20-50%.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524863"/>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Type 1 DM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Hepatomegaly is present in about 10% of well controlled diabetics and in 60% of uncontrolled diabetics. The liver is firm with a smooth, tender edge.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enlargement is due to increased glycogen. Insulin therapy in the presence of a very high blood sugar level augments the glycogen content of the liver and, in the initial stages of treatment, hepatomegaly may increase.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431435"/>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Type 1 DM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Histopathology shows normal or increased glycogen in cases of severe untreated DM.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186309"/>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Type 2 DM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rPr>
              <a:t> Hepatomegaly may be present due to steatosis, with a firm, smooth, non-tender edge.</a:t>
            </a:r>
          </a:p>
          <a:p>
            <a:pPr>
              <a:buFontTx/>
              <a:buChar char="-"/>
            </a:pPr>
            <a:endParaRPr lang="en-US" sz="1000" dirty="0">
              <a:solidFill>
                <a:schemeClr val="bg1"/>
              </a:solidFill>
            </a:endParaRPr>
          </a:p>
          <a:p>
            <a:pPr>
              <a:buFontTx/>
              <a:buChar char="-"/>
            </a:pPr>
            <a:r>
              <a:rPr lang="en-US" sz="3200" dirty="0">
                <a:solidFill>
                  <a:schemeClr val="bg1"/>
                </a:solidFill>
                <a:latin typeface="+mn-lt"/>
                <a:cs typeface="+mn-cs"/>
              </a:rPr>
              <a:t>Type 2 DM is a key feature of the metabolic syndrome that predisposes to NAFLD and NASH.</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About 60% of patients with type 2 DM have evidence of NAFLD, and the frequency increases to more than 90% in obese persons.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062651"/>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Type 2 DM</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 subset of patients will develop progressive disease, with an increased risk of the complications of cirrhosis, including HCC.</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histological appearances are those of NAFLD and NASH.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67698"/>
            <a:ext cx="8715436" cy="3693319"/>
          </a:xfrm>
          <a:prstGeom prst="rect">
            <a:avLst/>
          </a:prstGeom>
          <a:noFill/>
        </p:spPr>
        <p:txBody>
          <a:bodyPr wrap="square" rtlCol="1">
            <a:spAutoFit/>
          </a:bodyPr>
          <a:lstStyle/>
          <a:p>
            <a:r>
              <a:rPr lang="en-US" sz="3200" dirty="0">
                <a:solidFill>
                  <a:schemeClr val="bg1"/>
                </a:solidFill>
              </a:rPr>
              <a:t>the abnormal liver function test results might be caused by the systemic disease.</a:t>
            </a:r>
          </a:p>
          <a:p>
            <a:endParaRPr lang="en-US" sz="1000" dirty="0">
              <a:solidFill>
                <a:schemeClr val="bg1"/>
              </a:solidFill>
            </a:endParaRPr>
          </a:p>
          <a:p>
            <a:r>
              <a:rPr lang="en-US" sz="3200" dirty="0">
                <a:solidFill>
                  <a:schemeClr val="bg1"/>
                </a:solidFill>
              </a:rPr>
              <a:t>- In most of these patients, the systemic disease should be treated primarily. However, some patients with systemic disease and severe liver injury or fulminant hepatic failure require intensive treatments of the liver.</a:t>
            </a:r>
            <a:endParaRPr lang="ar-EG" sz="3200"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186309"/>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C) Liver biochemistry</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In well-controlled diabetics, routine tests are usually normal.</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Acidosis may produce mild changes including </a:t>
            </a:r>
            <a:r>
              <a:rPr lang="en-US" sz="3200" dirty="0" err="1">
                <a:solidFill>
                  <a:schemeClr val="bg1"/>
                </a:solidFill>
                <a:latin typeface="+mn-lt"/>
                <a:cs typeface="+mn-cs"/>
              </a:rPr>
              <a:t>hyperglobulinaemia</a:t>
            </a:r>
            <a:r>
              <a:rPr lang="en-US" sz="3200" dirty="0">
                <a:solidFill>
                  <a:schemeClr val="bg1"/>
                </a:solidFill>
                <a:latin typeface="+mn-lt"/>
                <a:cs typeface="+mn-cs"/>
              </a:rPr>
              <a:t> and a slightly raised serum bilirubin level, returning to normal with diabetic control.</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80% of diabetics with fatty liver have abnormal liver function tests, such as elevated serum transaminases, ALP and GGTP.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431435"/>
          </a:xfrm>
          <a:prstGeom prst="rect">
            <a:avLst/>
          </a:prstGeom>
          <a:noFill/>
        </p:spPr>
        <p:txBody>
          <a:bodyPr wrap="square" rtlCol="1">
            <a:spAutoFit/>
          </a:bodyPr>
          <a:lstStyle/>
          <a:p>
            <a:r>
              <a:rPr lang="en-US" sz="3600" b="1" dirty="0">
                <a:solidFill>
                  <a:srgbClr val="FFFF00"/>
                </a:solidFill>
                <a:latin typeface="Comic Sans MS" pitchFamily="66" charset="0"/>
                <a:cs typeface="+mn-cs"/>
              </a:rPr>
              <a:t>3) The liver in DM</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C) Liver biochemistry</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Sulphonylurea therapy can be complicated by cholestatic or granulomatous liver disease.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821505" y="2366360"/>
            <a:ext cx="7500990" cy="2125280"/>
          </a:xfrm>
          <a:prstGeom prst="round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en-US"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rPr>
              <a:t>Haematological Diseases</a:t>
            </a:r>
            <a:endParaRPr lang="ar-EG"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32421"/>
          </a:xfrm>
          <a:prstGeom prst="rect">
            <a:avLst/>
          </a:prstGeom>
          <a:noFill/>
        </p:spPr>
        <p:txBody>
          <a:bodyPr wrap="square" rtlCol="1">
            <a:spAutoFit/>
          </a:bodyPr>
          <a:lstStyle/>
          <a:p>
            <a:r>
              <a:rPr lang="en-US" sz="3600" b="1" dirty="0">
                <a:solidFill>
                  <a:srgbClr val="FFFF00"/>
                </a:solidFill>
                <a:latin typeface="Comic Sans MS" pitchFamily="66" charset="0"/>
                <a:cs typeface="+mn-cs"/>
              </a:rPr>
              <a:t>1) </a:t>
            </a:r>
            <a:r>
              <a:rPr lang="en-US" sz="3600" b="1" dirty="0" err="1">
                <a:solidFill>
                  <a:srgbClr val="FFFF00"/>
                </a:solidFill>
                <a:latin typeface="Comic Sans MS" pitchFamily="66" charset="0"/>
                <a:cs typeface="+mn-cs"/>
              </a:rPr>
              <a:t>Lmphoma</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Hodgkin’s disease </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infiltration has been reported in 14% of patients with HD, and hepatomegaly in 9% of patients with stage 1-2 and in 45% of patients with stage 3-4 disease.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Mild elevations of </a:t>
            </a:r>
            <a:r>
              <a:rPr lang="en-US" sz="3200" dirty="0">
                <a:solidFill>
                  <a:schemeClr val="bg1"/>
                </a:solidFill>
              </a:rPr>
              <a:t>transaminases</a:t>
            </a:r>
            <a:r>
              <a:rPr lang="en-US" sz="3200" dirty="0">
                <a:solidFill>
                  <a:schemeClr val="bg1"/>
                </a:solidFill>
                <a:latin typeface="+mn-lt"/>
                <a:cs typeface="+mn-cs"/>
              </a:rPr>
              <a:t> and moderate elevation of ALP can occur, due to tumor infiltration or extrahepatic bile duct obstruction. However, </a:t>
            </a:r>
            <a:r>
              <a:rPr lang="en-US" sz="3200" dirty="0" err="1">
                <a:solidFill>
                  <a:schemeClr val="bg1"/>
                </a:solidFill>
                <a:latin typeface="+mn-lt"/>
                <a:cs typeface="+mn-cs"/>
              </a:rPr>
              <a:t>cholestasis</a:t>
            </a:r>
            <a:r>
              <a:rPr lang="en-US" sz="3200" dirty="0">
                <a:solidFill>
                  <a:schemeClr val="bg1"/>
                </a:solidFill>
                <a:latin typeface="+mn-lt"/>
                <a:cs typeface="+mn-cs"/>
              </a:rPr>
              <a:t> may occur without extrahepatic obstruction or tumor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431435"/>
          </a:xfrm>
          <a:prstGeom prst="rect">
            <a:avLst/>
          </a:prstGeom>
          <a:noFill/>
        </p:spPr>
        <p:txBody>
          <a:bodyPr wrap="square" rtlCol="1">
            <a:spAutoFit/>
          </a:bodyPr>
          <a:lstStyle/>
          <a:p>
            <a:r>
              <a:rPr lang="en-US" sz="3600" b="1" dirty="0">
                <a:solidFill>
                  <a:srgbClr val="FFFF00"/>
                </a:solidFill>
                <a:latin typeface="Comic Sans MS" pitchFamily="66" charset="0"/>
                <a:cs typeface="+mn-cs"/>
              </a:rPr>
              <a:t>1) </a:t>
            </a:r>
            <a:r>
              <a:rPr lang="en-US" sz="3600" b="1" dirty="0" err="1">
                <a:solidFill>
                  <a:srgbClr val="FFFF00"/>
                </a:solidFill>
                <a:latin typeface="Comic Sans MS" pitchFamily="66" charset="0"/>
                <a:cs typeface="+mn-cs"/>
              </a:rPr>
              <a:t>Lmphoma</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Hodgkin’s disease </a:t>
            </a:r>
          </a:p>
          <a:p>
            <a:pPr>
              <a:buFontTx/>
              <a:buChar char="-"/>
            </a:pPr>
            <a:endParaRPr lang="en-US" sz="1000" dirty="0">
              <a:solidFill>
                <a:schemeClr val="bg1"/>
              </a:solidFill>
              <a:latin typeface="+mn-lt"/>
              <a:cs typeface="+mn-cs"/>
            </a:endParaRPr>
          </a:p>
          <a:p>
            <a:r>
              <a:rPr lang="en-US" sz="3200" dirty="0">
                <a:solidFill>
                  <a:schemeClr val="bg1"/>
                </a:solidFill>
                <a:latin typeface="+mn-lt"/>
                <a:cs typeface="+mn-cs"/>
              </a:rPr>
              <a:t>infiltration and this may be due to vanishing bile duct syndrome.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5693866"/>
          </a:xfrm>
          <a:prstGeom prst="rect">
            <a:avLst/>
          </a:prstGeom>
          <a:noFill/>
        </p:spPr>
        <p:txBody>
          <a:bodyPr wrap="square" rtlCol="1">
            <a:spAutoFit/>
          </a:bodyPr>
          <a:lstStyle/>
          <a:p>
            <a:r>
              <a:rPr lang="en-US" sz="3600" b="1" dirty="0">
                <a:solidFill>
                  <a:srgbClr val="FFFF00"/>
                </a:solidFill>
                <a:latin typeface="Comic Sans MS" pitchFamily="66" charset="0"/>
                <a:cs typeface="+mn-cs"/>
              </a:rPr>
              <a:t>1) </a:t>
            </a:r>
            <a:r>
              <a:rPr lang="en-US" sz="3600" b="1" dirty="0" err="1">
                <a:solidFill>
                  <a:srgbClr val="FFFF00"/>
                </a:solidFill>
                <a:latin typeface="Comic Sans MS" pitchFamily="66" charset="0"/>
                <a:cs typeface="+mn-cs"/>
              </a:rPr>
              <a:t>Lmphoma</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Non-Hodgkin’s lymphoma</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Liver </a:t>
            </a:r>
            <a:r>
              <a:rPr lang="en-US" sz="3200" dirty="0">
                <a:solidFill>
                  <a:schemeClr val="bg1"/>
                </a:solidFill>
                <a:latin typeface="+mn-lt"/>
                <a:cs typeface="+mn-cs"/>
              </a:rPr>
              <a:t>infiltration is more common than in HD, with 16%-43% of NHL patients showing hepatic involvement.</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Extrahepatic obstruction is also more common.</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function tests show mild to moderate elevations in serum ALP, and hepatomegaly may occur.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32421"/>
          </a:xfrm>
          <a:prstGeom prst="rect">
            <a:avLst/>
          </a:prstGeom>
          <a:noFill/>
        </p:spPr>
        <p:txBody>
          <a:bodyPr wrap="square" rtlCol="1">
            <a:spAutoFit/>
          </a:bodyPr>
          <a:lstStyle/>
          <a:p>
            <a:r>
              <a:rPr lang="en-US" sz="3600" b="1" dirty="0">
                <a:solidFill>
                  <a:srgbClr val="FFFF00"/>
                </a:solidFill>
                <a:latin typeface="Comic Sans MS" pitchFamily="66" charset="0"/>
                <a:cs typeface="+mn-cs"/>
              </a:rPr>
              <a:t>2) Acute leukaemia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Although hepatic involvement in acute leukemia is usually mild and silent at the time of diagnosis, a post mortem study showed liver infiltration in &gt; 95% of ALL and up to 75% of AML patients.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Involvement of the liver is of no consequence with regard to the underlying disease and its therapy.</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Massive leukemic cell infiltration of the liver may present as FHF.</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277547"/>
          </a:xfrm>
          <a:prstGeom prst="rect">
            <a:avLst/>
          </a:prstGeom>
          <a:noFill/>
        </p:spPr>
        <p:txBody>
          <a:bodyPr wrap="square" rtlCol="1">
            <a:spAutoFit/>
          </a:bodyPr>
          <a:lstStyle/>
          <a:p>
            <a:r>
              <a:rPr lang="en-US" sz="3600" b="1" dirty="0">
                <a:solidFill>
                  <a:srgbClr val="FFFF00"/>
                </a:solidFill>
                <a:latin typeface="Comic Sans MS" pitchFamily="66" charset="0"/>
                <a:cs typeface="+mn-cs"/>
              </a:rPr>
              <a:t>2) Acute leukaemia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Liver function tests usually show slightly elevated transaminases, bilirubin levels, and distinct </a:t>
            </a:r>
            <a:r>
              <a:rPr lang="en-US" sz="3200" dirty="0" err="1">
                <a:solidFill>
                  <a:schemeClr val="bg1"/>
                </a:solidFill>
              </a:rPr>
              <a:t>cholestasis</a:t>
            </a:r>
            <a:r>
              <a:rPr lang="en-US" sz="3200" dirty="0">
                <a:solidFill>
                  <a:schemeClr val="bg1"/>
                </a:solidFill>
              </a:rPr>
              <a:t> is occasionally observed.</a:t>
            </a:r>
            <a:endParaRPr lang="en-US" sz="3200" dirty="0">
              <a:solidFill>
                <a:schemeClr val="bg1"/>
              </a:solidFill>
              <a:latin typeface="+mn-lt"/>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186309"/>
          </a:xfrm>
          <a:prstGeom prst="rect">
            <a:avLst/>
          </a:prstGeom>
          <a:noFill/>
        </p:spPr>
        <p:txBody>
          <a:bodyPr wrap="square" rtlCol="1">
            <a:spAutoFit/>
          </a:bodyPr>
          <a:lstStyle/>
          <a:p>
            <a:r>
              <a:rPr lang="en-US" sz="3600" b="1" dirty="0">
                <a:solidFill>
                  <a:srgbClr val="FFFF00"/>
                </a:solidFill>
                <a:latin typeface="Comic Sans MS" pitchFamily="66" charset="0"/>
                <a:cs typeface="+mn-cs"/>
              </a:rPr>
              <a:t>3) Chronic leukaemia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About 50% of patients with CML show mild to moderate hepatomegaly at presentation, with no liver function test abnormalities.</a:t>
            </a:r>
          </a:p>
          <a:p>
            <a:pPr>
              <a:buFontTx/>
              <a:buChar char="-"/>
            </a:pPr>
            <a:endParaRPr lang="en-US" sz="1000" dirty="0">
              <a:solidFill>
                <a:schemeClr val="bg1"/>
              </a:solidFill>
            </a:endParaRPr>
          </a:p>
          <a:p>
            <a:pPr>
              <a:buFontTx/>
              <a:buChar char="-"/>
            </a:pPr>
            <a:r>
              <a:rPr lang="en-US" sz="3200" dirty="0">
                <a:solidFill>
                  <a:schemeClr val="bg1"/>
                </a:solidFill>
              </a:rPr>
              <a:t> At the time of blast crisis stage, serum ALP level may be elevated.</a:t>
            </a:r>
          </a:p>
          <a:p>
            <a:pPr>
              <a:buFontTx/>
              <a:buChar char="-"/>
            </a:pPr>
            <a:endParaRPr lang="en-US" sz="1000" dirty="0">
              <a:solidFill>
                <a:schemeClr val="bg1"/>
              </a:solidFill>
            </a:endParaRPr>
          </a:p>
          <a:p>
            <a:pPr>
              <a:buFontTx/>
              <a:buChar char="-"/>
            </a:pPr>
            <a:r>
              <a:rPr lang="en-US" sz="3200" dirty="0">
                <a:solidFill>
                  <a:schemeClr val="bg1"/>
                </a:solidFill>
              </a:rPr>
              <a:t> Complications include portal hypertension. Acute liver failure has been observed.</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Patients with CLL often show mild to moderate liver enlargement, with functional impairment of the liver in late stages.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2923877"/>
          </a:xfrm>
          <a:prstGeom prst="rect">
            <a:avLst/>
          </a:prstGeom>
          <a:noFill/>
        </p:spPr>
        <p:txBody>
          <a:bodyPr wrap="square" rtlCol="1">
            <a:spAutoFit/>
          </a:bodyPr>
          <a:lstStyle/>
          <a:p>
            <a:r>
              <a:rPr lang="en-US" sz="3600" b="1" dirty="0">
                <a:solidFill>
                  <a:srgbClr val="FFFF00"/>
                </a:solidFill>
                <a:latin typeface="Comic Sans MS" pitchFamily="66" charset="0"/>
                <a:cs typeface="+mn-cs"/>
              </a:rPr>
              <a:t>4) Multiple myeloma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Rarely associated with clinically significant liver disease.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Hepatomegaly, jaundice and complications of portal hypertension may occur.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67698"/>
            <a:ext cx="8715436" cy="6063198"/>
          </a:xfrm>
          <a:prstGeom prst="rect">
            <a:avLst/>
          </a:prstGeom>
          <a:noFill/>
        </p:spPr>
        <p:txBody>
          <a:bodyPr wrap="square" rtlCol="1">
            <a:spAutoFit/>
          </a:bodyPr>
          <a:lstStyle/>
          <a:p>
            <a:r>
              <a:rPr lang="en-US" sz="3600" b="1" dirty="0">
                <a:solidFill>
                  <a:srgbClr val="FFFF00"/>
                </a:solidFill>
              </a:rPr>
              <a:t>Today we'll talk about:</a:t>
            </a:r>
          </a:p>
          <a:p>
            <a:endParaRPr lang="en-US" sz="2000" dirty="0">
              <a:solidFill>
                <a:schemeClr val="bg1"/>
              </a:solidFill>
            </a:endParaRPr>
          </a:p>
          <a:p>
            <a:r>
              <a:rPr lang="en-US" sz="3200" dirty="0">
                <a:solidFill>
                  <a:schemeClr val="bg1"/>
                </a:solidFill>
              </a:rPr>
              <a:t>1) Collagen-vascular and autoimmune diseases.</a:t>
            </a:r>
          </a:p>
          <a:p>
            <a:endParaRPr lang="en-US" sz="2000" dirty="0">
              <a:solidFill>
                <a:schemeClr val="bg1"/>
              </a:solidFill>
            </a:endParaRPr>
          </a:p>
          <a:p>
            <a:r>
              <a:rPr lang="en-US" sz="3200" dirty="0">
                <a:solidFill>
                  <a:schemeClr val="bg1"/>
                </a:solidFill>
              </a:rPr>
              <a:t>2) Endocrinal diseases.</a:t>
            </a:r>
          </a:p>
          <a:p>
            <a:endParaRPr lang="en-US" sz="2000" dirty="0">
              <a:solidFill>
                <a:schemeClr val="bg1"/>
              </a:solidFill>
            </a:endParaRPr>
          </a:p>
          <a:p>
            <a:r>
              <a:rPr lang="en-US" sz="3200" dirty="0">
                <a:solidFill>
                  <a:schemeClr val="bg1"/>
                </a:solidFill>
              </a:rPr>
              <a:t>3) Haematological diseases.</a:t>
            </a:r>
          </a:p>
          <a:p>
            <a:endParaRPr lang="en-US" sz="2000" dirty="0">
              <a:solidFill>
                <a:schemeClr val="bg1"/>
              </a:solidFill>
            </a:endParaRPr>
          </a:p>
          <a:p>
            <a:r>
              <a:rPr lang="en-US" sz="3200" dirty="0">
                <a:solidFill>
                  <a:schemeClr val="bg1"/>
                </a:solidFill>
              </a:rPr>
              <a:t>4) Lung diseases.</a:t>
            </a:r>
          </a:p>
          <a:p>
            <a:endParaRPr lang="en-US" sz="2000" dirty="0">
              <a:solidFill>
                <a:schemeClr val="bg1"/>
              </a:solidFill>
            </a:endParaRPr>
          </a:p>
          <a:p>
            <a:r>
              <a:rPr lang="en-US" sz="3200" dirty="0">
                <a:solidFill>
                  <a:schemeClr val="bg1"/>
                </a:solidFill>
              </a:rPr>
              <a:t>5) Renal diseases.</a:t>
            </a:r>
          </a:p>
          <a:p>
            <a:endParaRPr lang="en-US" sz="2000" dirty="0">
              <a:solidFill>
                <a:schemeClr val="bg1"/>
              </a:solidFill>
            </a:endParaRPr>
          </a:p>
          <a:p>
            <a:r>
              <a:rPr lang="en-US" sz="3200" dirty="0">
                <a:solidFill>
                  <a:schemeClr val="bg1"/>
                </a:solidFill>
              </a:rPr>
              <a:t>6) Heatstroke.</a:t>
            </a:r>
            <a:endParaRPr lang="ar-EG" sz="3200"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524863"/>
          </a:xfrm>
          <a:prstGeom prst="rect">
            <a:avLst/>
          </a:prstGeom>
          <a:noFill/>
        </p:spPr>
        <p:txBody>
          <a:bodyPr wrap="square" rtlCol="1">
            <a:spAutoFit/>
          </a:bodyPr>
          <a:lstStyle/>
          <a:p>
            <a:r>
              <a:rPr lang="en-US" sz="3600" b="1" dirty="0">
                <a:solidFill>
                  <a:srgbClr val="FFFF00"/>
                </a:solidFill>
                <a:latin typeface="Comic Sans MS" pitchFamily="66" charset="0"/>
                <a:cs typeface="+mn-cs"/>
              </a:rPr>
              <a:t>5) Primary </a:t>
            </a:r>
            <a:r>
              <a:rPr lang="en-US" sz="3600" b="1" dirty="0" err="1">
                <a:solidFill>
                  <a:srgbClr val="FFFF00"/>
                </a:solidFill>
                <a:latin typeface="Comic Sans MS" pitchFamily="66" charset="0"/>
                <a:cs typeface="+mn-cs"/>
              </a:rPr>
              <a:t>myelofibrosis</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Hepatomegaly is observed in almost all patients.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Ascites and esophageal varices secondary to portal hypertension has been found in 7% of these patients. Other complications include Budd-</a:t>
            </a:r>
            <a:r>
              <a:rPr lang="en-US" sz="3200" dirty="0" err="1">
                <a:solidFill>
                  <a:schemeClr val="bg1"/>
                </a:solidFill>
                <a:latin typeface="+mn-lt"/>
                <a:cs typeface="+mn-cs"/>
              </a:rPr>
              <a:t>Chiari</a:t>
            </a:r>
            <a:r>
              <a:rPr lang="en-US" sz="3200" dirty="0">
                <a:solidFill>
                  <a:schemeClr val="bg1"/>
                </a:solidFill>
                <a:latin typeface="+mn-lt"/>
                <a:cs typeface="+mn-cs"/>
              </a:rPr>
              <a:t> syndrome and portal vein thrombosis.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most common liver function abnormality is elevated ALP, which occurs in 40%-60% of cases. There is may be slight elevation of GGTP, transaminases and bilirubin.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401205"/>
          </a:xfrm>
          <a:prstGeom prst="rect">
            <a:avLst/>
          </a:prstGeom>
          <a:noFill/>
        </p:spPr>
        <p:txBody>
          <a:bodyPr wrap="square" rtlCol="1">
            <a:spAutoFit/>
          </a:bodyPr>
          <a:lstStyle/>
          <a:p>
            <a:r>
              <a:rPr lang="en-US" sz="3600" b="1" dirty="0">
                <a:solidFill>
                  <a:srgbClr val="FFFF00"/>
                </a:solidFill>
                <a:latin typeface="Comic Sans MS" pitchFamily="66" charset="0"/>
                <a:cs typeface="+mn-cs"/>
              </a:rPr>
              <a:t>6) Polycythemia </a:t>
            </a:r>
            <a:r>
              <a:rPr lang="en-US" sz="3600" b="1" dirty="0" err="1">
                <a:solidFill>
                  <a:srgbClr val="FFFF00"/>
                </a:solidFill>
                <a:latin typeface="Comic Sans MS" pitchFamily="66" charset="0"/>
                <a:cs typeface="+mn-cs"/>
              </a:rPr>
              <a:t>vera</a:t>
            </a:r>
            <a:endParaRPr lang="en-US" sz="3600" b="1" dirty="0">
              <a:solidFill>
                <a:srgbClr val="FFFF00"/>
              </a:solidFill>
              <a:latin typeface="Comic Sans MS" pitchFamily="66" charset="0"/>
              <a:cs typeface="+mn-cs"/>
            </a:endParaRP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Although direct liver involvement is uncommon, some patients may present with acute or chronic Budd-</a:t>
            </a:r>
            <a:r>
              <a:rPr lang="en-US" sz="3200" dirty="0" err="1">
                <a:solidFill>
                  <a:schemeClr val="bg1"/>
                </a:solidFill>
              </a:rPr>
              <a:t>Chiari</a:t>
            </a:r>
            <a:r>
              <a:rPr lang="en-US" sz="3200" dirty="0">
                <a:solidFill>
                  <a:schemeClr val="bg1"/>
                </a:solidFill>
              </a:rPr>
              <a:t> syndrome and </a:t>
            </a:r>
            <a:r>
              <a:rPr lang="en-US" sz="3200" dirty="0" err="1">
                <a:solidFill>
                  <a:schemeClr val="bg1"/>
                </a:solidFill>
              </a:rPr>
              <a:t>veno</a:t>
            </a:r>
            <a:r>
              <a:rPr lang="en-US" sz="3200" dirty="0">
                <a:solidFill>
                  <a:schemeClr val="bg1"/>
                </a:solidFill>
              </a:rPr>
              <a:t>-occlusive disease.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err="1">
                <a:solidFill>
                  <a:schemeClr val="bg1"/>
                </a:solidFill>
                <a:latin typeface="+mn-lt"/>
                <a:cs typeface="+mn-cs"/>
              </a:rPr>
              <a:t>Polycythaemia</a:t>
            </a:r>
            <a:r>
              <a:rPr lang="en-US" sz="3200" dirty="0">
                <a:solidFill>
                  <a:schemeClr val="bg1"/>
                </a:solidFill>
                <a:latin typeface="+mn-lt"/>
                <a:cs typeface="+mn-cs"/>
              </a:rPr>
              <a:t> </a:t>
            </a:r>
            <a:r>
              <a:rPr lang="en-US" sz="3200" dirty="0" err="1">
                <a:solidFill>
                  <a:schemeClr val="bg1"/>
                </a:solidFill>
                <a:latin typeface="+mn-lt"/>
                <a:cs typeface="+mn-cs"/>
              </a:rPr>
              <a:t>vera</a:t>
            </a:r>
            <a:r>
              <a:rPr lang="en-US" sz="3200" dirty="0">
                <a:solidFill>
                  <a:schemeClr val="bg1"/>
                </a:solidFill>
                <a:latin typeface="+mn-lt"/>
                <a:cs typeface="+mn-cs"/>
              </a:rPr>
              <a:t> should be considered in cases of </a:t>
            </a:r>
            <a:r>
              <a:rPr lang="en-US" sz="3200" dirty="0" err="1">
                <a:solidFill>
                  <a:schemeClr val="bg1"/>
                </a:solidFill>
                <a:latin typeface="+mn-lt"/>
                <a:cs typeface="+mn-cs"/>
              </a:rPr>
              <a:t>aetiologically</a:t>
            </a:r>
            <a:r>
              <a:rPr lang="en-US" sz="3200" dirty="0">
                <a:solidFill>
                  <a:schemeClr val="bg1"/>
                </a:solidFill>
                <a:latin typeface="+mn-lt"/>
                <a:cs typeface="+mn-cs"/>
              </a:rPr>
              <a:t> </a:t>
            </a:r>
            <a:r>
              <a:rPr lang="en-US" sz="3200" dirty="0" err="1">
                <a:solidFill>
                  <a:schemeClr val="bg1"/>
                </a:solidFill>
                <a:latin typeface="+mn-lt"/>
                <a:cs typeface="+mn-cs"/>
              </a:rPr>
              <a:t>unclarified</a:t>
            </a:r>
            <a:r>
              <a:rPr lang="en-US" sz="3200" dirty="0">
                <a:solidFill>
                  <a:schemeClr val="bg1"/>
                </a:solidFill>
                <a:latin typeface="+mn-lt"/>
                <a:cs typeface="+mn-cs"/>
              </a:rPr>
              <a:t> portal vein thrombosis.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494085"/>
          </a:xfrm>
          <a:prstGeom prst="rect">
            <a:avLst/>
          </a:prstGeom>
          <a:noFill/>
        </p:spPr>
        <p:txBody>
          <a:bodyPr wrap="square" rtlCol="1">
            <a:spAutoFit/>
          </a:bodyPr>
          <a:lstStyle/>
          <a:p>
            <a:r>
              <a:rPr lang="en-US" sz="3600" b="1" dirty="0">
                <a:solidFill>
                  <a:srgbClr val="FFFF00"/>
                </a:solidFill>
                <a:latin typeface="Comic Sans MS" pitchFamily="66" charset="0"/>
                <a:cs typeface="+mn-cs"/>
              </a:rPr>
              <a:t>7) Sickle cell disease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The liver is commonly involved in sickle cell disease.</a:t>
            </a:r>
          </a:p>
          <a:p>
            <a:pPr>
              <a:buFontTx/>
              <a:buChar char="-"/>
            </a:pPr>
            <a:endParaRPr lang="en-US" sz="1000" dirty="0">
              <a:solidFill>
                <a:schemeClr val="bg1"/>
              </a:solidFill>
              <a:latin typeface="+mn-lt"/>
              <a:cs typeface="+mn-cs"/>
            </a:endParaRPr>
          </a:p>
          <a:p>
            <a:pPr>
              <a:buFontTx/>
              <a:buChar char="-"/>
            </a:pPr>
            <a:r>
              <a:rPr lang="en-US" sz="3200" b="1" dirty="0">
                <a:solidFill>
                  <a:srgbClr val="66FF33"/>
                </a:solidFill>
                <a:latin typeface="Comic Sans MS" pitchFamily="66" charset="0"/>
                <a:cs typeface="+mn-cs"/>
              </a:rPr>
              <a:t> Hepatic crisis</a:t>
            </a:r>
          </a:p>
          <a:p>
            <a:endParaRPr lang="en-US" sz="1000" dirty="0">
              <a:solidFill>
                <a:schemeClr val="bg1"/>
              </a:solidFill>
              <a:latin typeface="+mn-lt"/>
              <a:cs typeface="+mn-cs"/>
            </a:endParaRPr>
          </a:p>
          <a:p>
            <a:pPr marL="274638" lvl="1">
              <a:buFont typeface="Arial" pitchFamily="34" charset="0"/>
              <a:buChar char="•"/>
            </a:pPr>
            <a:r>
              <a:rPr lang="en-US" sz="2800" dirty="0">
                <a:solidFill>
                  <a:schemeClr val="bg1"/>
                </a:solidFill>
                <a:latin typeface="+mn-lt"/>
                <a:cs typeface="+mn-cs"/>
              </a:rPr>
              <a:t> The condition is caused by a slowing down of the sinusoidal blood flow, which contains sickle cells, and by a multiplication of the </a:t>
            </a:r>
            <a:r>
              <a:rPr lang="en-US" sz="2800" dirty="0" err="1">
                <a:solidFill>
                  <a:schemeClr val="bg1"/>
                </a:solidFill>
                <a:latin typeface="+mn-lt"/>
                <a:cs typeface="+mn-cs"/>
              </a:rPr>
              <a:t>Kupffer</a:t>
            </a:r>
            <a:r>
              <a:rPr lang="en-US" sz="2800" dirty="0">
                <a:solidFill>
                  <a:schemeClr val="bg1"/>
                </a:solidFill>
                <a:latin typeface="+mn-lt"/>
                <a:cs typeface="+mn-cs"/>
              </a:rPr>
              <a:t> cells.</a:t>
            </a:r>
          </a:p>
          <a:p>
            <a:pPr marL="274638" lvl="1"/>
            <a:endParaRPr lang="en-US" sz="1000" dirty="0">
              <a:solidFill>
                <a:schemeClr val="bg1"/>
              </a:solidFill>
              <a:latin typeface="+mn-lt"/>
              <a:cs typeface="+mn-cs"/>
            </a:endParaRPr>
          </a:p>
          <a:p>
            <a:pPr marL="274638" lvl="1">
              <a:buFont typeface="Arial" pitchFamily="34" charset="0"/>
              <a:buChar char="•"/>
            </a:pPr>
            <a:r>
              <a:rPr lang="en-US" sz="2800" dirty="0">
                <a:solidFill>
                  <a:schemeClr val="bg1"/>
                </a:solidFill>
                <a:latin typeface="+mn-lt"/>
                <a:cs typeface="+mn-cs"/>
              </a:rPr>
              <a:t> Usually occurs in the sitting of </a:t>
            </a:r>
            <a:r>
              <a:rPr lang="en-US" sz="2800" dirty="0">
                <a:solidFill>
                  <a:schemeClr val="bg1"/>
                </a:solidFill>
              </a:rPr>
              <a:t>sickle cell crisis and is marked by right upper quadrant pain, jaundice and tender hepatomegaly.</a:t>
            </a:r>
          </a:p>
          <a:p>
            <a:pPr marL="274638" lvl="1"/>
            <a:endParaRPr lang="en-US" sz="1000" dirty="0">
              <a:solidFill>
                <a:schemeClr val="bg1"/>
              </a:solidFill>
            </a:endParaRPr>
          </a:p>
          <a:p>
            <a:pPr marL="274638" lvl="1">
              <a:buFont typeface="Arial" pitchFamily="34" charset="0"/>
              <a:buChar char="•"/>
            </a:pPr>
            <a:r>
              <a:rPr lang="en-US" sz="2800" dirty="0">
                <a:solidFill>
                  <a:schemeClr val="bg1"/>
                </a:solidFill>
                <a:latin typeface="+mn-lt"/>
                <a:cs typeface="+mn-cs"/>
              </a:rPr>
              <a:t> Serum bilirubin levels are frequently as high as 10 to 15 mg/dl and may be as high as 40 to 50 mg/dl.</a:t>
            </a:r>
            <a:endParaRPr lang="en-US" sz="1000" dirty="0">
              <a:solidFill>
                <a:schemeClr val="bg1"/>
              </a:solidFill>
              <a:latin typeface="+mn-lt"/>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370975"/>
          </a:xfrm>
          <a:prstGeom prst="rect">
            <a:avLst/>
          </a:prstGeom>
          <a:noFill/>
        </p:spPr>
        <p:txBody>
          <a:bodyPr wrap="square" rtlCol="1">
            <a:spAutoFit/>
          </a:bodyPr>
          <a:lstStyle/>
          <a:p>
            <a:r>
              <a:rPr lang="en-US" sz="3600" b="1" dirty="0">
                <a:solidFill>
                  <a:srgbClr val="FFFF00"/>
                </a:solidFill>
                <a:latin typeface="Comic Sans MS" pitchFamily="66" charset="0"/>
                <a:cs typeface="+mn-cs"/>
              </a:rPr>
              <a:t>7) Sickle cell disease</a:t>
            </a:r>
          </a:p>
          <a:p>
            <a:endParaRPr lang="en-US" sz="1000" dirty="0">
              <a:solidFill>
                <a:schemeClr val="bg1"/>
              </a:solidFill>
              <a:latin typeface="+mn-lt"/>
              <a:cs typeface="+mn-cs"/>
            </a:endParaRPr>
          </a:p>
          <a:p>
            <a:pPr>
              <a:buFontTx/>
              <a:buChar char="-"/>
            </a:pPr>
            <a:r>
              <a:rPr lang="en-US" sz="3200" b="1" dirty="0">
                <a:solidFill>
                  <a:srgbClr val="66FF33"/>
                </a:solidFill>
                <a:latin typeface="Comic Sans MS" pitchFamily="66" charset="0"/>
                <a:cs typeface="+mn-cs"/>
              </a:rPr>
              <a:t> Hepatic crisis</a:t>
            </a:r>
          </a:p>
          <a:p>
            <a:endParaRPr lang="en-US" sz="1000" dirty="0">
              <a:solidFill>
                <a:schemeClr val="bg1"/>
              </a:solidFill>
              <a:latin typeface="+mn-lt"/>
              <a:cs typeface="+mn-cs"/>
            </a:endParaRPr>
          </a:p>
          <a:p>
            <a:pPr marL="274638" lvl="1">
              <a:buFont typeface="Arial" pitchFamily="34" charset="0"/>
              <a:buChar char="•"/>
            </a:pPr>
            <a:r>
              <a:rPr lang="en-US" sz="2800" dirty="0">
                <a:solidFill>
                  <a:schemeClr val="bg1"/>
                </a:solidFill>
              </a:rPr>
              <a:t> Serum AST and ALT levels are also elevated, usually up to 10 times normal.</a:t>
            </a:r>
          </a:p>
          <a:p>
            <a:pPr marL="274638" lvl="1"/>
            <a:endParaRPr lang="en-US" sz="1000" dirty="0">
              <a:solidFill>
                <a:schemeClr val="bg1"/>
              </a:solidFill>
            </a:endParaRPr>
          </a:p>
          <a:p>
            <a:pPr marL="274638" lvl="1">
              <a:buFont typeface="Arial" pitchFamily="34" charset="0"/>
              <a:buChar char="•"/>
            </a:pPr>
            <a:r>
              <a:rPr lang="en-US" sz="2800" dirty="0">
                <a:solidFill>
                  <a:schemeClr val="bg1"/>
                </a:solidFill>
              </a:rPr>
              <a:t> The LDH level may be increased markedly.</a:t>
            </a:r>
          </a:p>
          <a:p>
            <a:pPr marL="274638" lvl="1"/>
            <a:endParaRPr lang="en-US" sz="1000" dirty="0">
              <a:solidFill>
                <a:schemeClr val="bg1"/>
              </a:solidFill>
            </a:endParaRPr>
          </a:p>
          <a:p>
            <a:pPr marL="274638" lvl="1">
              <a:buFont typeface="Arial" pitchFamily="34" charset="0"/>
              <a:buChar char="•"/>
            </a:pPr>
            <a:r>
              <a:rPr lang="en-US" sz="2800" dirty="0">
                <a:solidFill>
                  <a:schemeClr val="bg1"/>
                </a:solidFill>
              </a:rPr>
              <a:t> Haemolysis may contribute to rises in bilirubin and transaminases, whereas a raised ALP level is often of bone origin.</a:t>
            </a:r>
          </a:p>
          <a:p>
            <a:pPr marL="274638" lvl="1"/>
            <a:endParaRPr lang="en-US" sz="1000" dirty="0">
              <a:solidFill>
                <a:schemeClr val="bg1"/>
              </a:solidFill>
              <a:latin typeface="+mn-lt"/>
              <a:cs typeface="+mn-cs"/>
            </a:endParaRPr>
          </a:p>
          <a:p>
            <a:pPr marL="274638" lvl="1">
              <a:buFont typeface="Arial" pitchFamily="34" charset="0"/>
              <a:buChar char="•"/>
            </a:pPr>
            <a:r>
              <a:rPr lang="en-US" sz="2800" dirty="0">
                <a:solidFill>
                  <a:schemeClr val="bg1"/>
                </a:solidFill>
                <a:latin typeface="+mn-lt"/>
                <a:cs typeface="+mn-cs"/>
              </a:rPr>
              <a:t> DD includes acute </a:t>
            </a:r>
            <a:r>
              <a:rPr lang="en-US" sz="2800" dirty="0" err="1">
                <a:solidFill>
                  <a:schemeClr val="bg1"/>
                </a:solidFill>
                <a:latin typeface="+mn-lt"/>
                <a:cs typeface="+mn-cs"/>
              </a:rPr>
              <a:t>cholecystitis</a:t>
            </a:r>
            <a:r>
              <a:rPr lang="en-US" sz="2800" dirty="0">
                <a:solidFill>
                  <a:schemeClr val="bg1"/>
                </a:solidFill>
                <a:latin typeface="+mn-lt"/>
                <a:cs typeface="+mn-cs"/>
              </a:rPr>
              <a:t> and </a:t>
            </a:r>
            <a:r>
              <a:rPr lang="en-US" sz="2800" dirty="0" err="1">
                <a:solidFill>
                  <a:schemeClr val="bg1"/>
                </a:solidFill>
                <a:latin typeface="+mn-lt"/>
                <a:cs typeface="+mn-cs"/>
              </a:rPr>
              <a:t>cholangitis</a:t>
            </a:r>
            <a:r>
              <a:rPr lang="en-US" sz="2800" dirty="0">
                <a:solidFill>
                  <a:schemeClr val="bg1"/>
                </a:solidFill>
                <a:latin typeface="+mn-lt"/>
                <a:cs typeface="+mn-cs"/>
              </a:rPr>
              <a:t>.</a:t>
            </a:r>
          </a:p>
          <a:p>
            <a:pPr marL="274638" lvl="1"/>
            <a:endParaRPr lang="en-US" sz="1000" dirty="0">
              <a:solidFill>
                <a:schemeClr val="bg1"/>
              </a:solidFill>
              <a:latin typeface="+mn-lt"/>
              <a:cs typeface="+mn-cs"/>
            </a:endParaRPr>
          </a:p>
          <a:p>
            <a:pPr marL="274638" lvl="1">
              <a:buFont typeface="Arial" pitchFamily="34" charset="0"/>
              <a:buChar char="•"/>
            </a:pPr>
            <a:r>
              <a:rPr lang="en-US" sz="2800" dirty="0">
                <a:solidFill>
                  <a:schemeClr val="bg1"/>
                </a:solidFill>
                <a:latin typeface="+mn-lt"/>
                <a:cs typeface="+mn-cs"/>
              </a:rPr>
              <a:t> Treatment is supportive and usually results in clinical improvement in a few days, although fatal liver failure has been described.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908762"/>
          </a:xfrm>
          <a:prstGeom prst="rect">
            <a:avLst/>
          </a:prstGeom>
          <a:noFill/>
        </p:spPr>
        <p:txBody>
          <a:bodyPr wrap="square" rtlCol="1">
            <a:spAutoFit/>
          </a:bodyPr>
          <a:lstStyle/>
          <a:p>
            <a:r>
              <a:rPr lang="en-US" sz="3600" b="1" dirty="0">
                <a:solidFill>
                  <a:srgbClr val="FFFF00"/>
                </a:solidFill>
                <a:latin typeface="Comic Sans MS" pitchFamily="66" charset="0"/>
                <a:cs typeface="+mn-cs"/>
              </a:rPr>
              <a:t>7) Sickle cell disease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Chronic haemolysis can lead to pigment gallstones which reported in 40-80% of patients, CBD stones has been described in 20-65% of patients.</a:t>
            </a:r>
            <a:endParaRPr lang="en-US" sz="1000" dirty="0">
              <a:solidFill>
                <a:schemeClr val="bg1"/>
              </a:solidFill>
              <a:latin typeface="+mn-lt"/>
              <a:cs typeface="+mn-cs"/>
            </a:endParaRPr>
          </a:p>
          <a:p>
            <a:endParaRPr lang="en-US" sz="1000" dirty="0">
              <a:solidFill>
                <a:schemeClr val="bg1"/>
              </a:solidFill>
              <a:latin typeface="+mn-lt"/>
              <a:cs typeface="+mn-cs"/>
            </a:endParaRPr>
          </a:p>
          <a:p>
            <a:r>
              <a:rPr lang="en-US" sz="3200" dirty="0">
                <a:solidFill>
                  <a:schemeClr val="bg1"/>
                </a:solidFill>
                <a:latin typeface="+mn-lt"/>
                <a:cs typeface="+mn-cs"/>
              </a:rPr>
              <a:t>- Portal hypertension and portal fibrosis may develop.</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401205"/>
          </a:xfrm>
          <a:prstGeom prst="rect">
            <a:avLst/>
          </a:prstGeom>
          <a:noFill/>
        </p:spPr>
        <p:txBody>
          <a:bodyPr wrap="square" rtlCol="1">
            <a:spAutoFit/>
          </a:bodyPr>
          <a:lstStyle/>
          <a:p>
            <a:r>
              <a:rPr lang="en-US" sz="3600" b="1" dirty="0">
                <a:solidFill>
                  <a:srgbClr val="FFFF00"/>
                </a:solidFill>
                <a:latin typeface="Comic Sans MS" pitchFamily="66" charset="0"/>
                <a:cs typeface="+mn-cs"/>
              </a:rPr>
              <a:t>8) Thalassemia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major cause of liver injury in patients with thalassemia is liver siderosis due to destruction of the RBCs and the frequently required blood transfusions. This may subsequently lead to liver fibrosis in some cases.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Chronic haemolysis can lead to pigment gallstones.</a:t>
            </a:r>
            <a:endParaRPr lang="en-US" sz="3200" dirty="0">
              <a:solidFill>
                <a:schemeClr val="bg1"/>
              </a:solidFill>
              <a:latin typeface="+mn-lt"/>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401205"/>
          </a:xfrm>
          <a:prstGeom prst="rect">
            <a:avLst/>
          </a:prstGeom>
          <a:noFill/>
        </p:spPr>
        <p:txBody>
          <a:bodyPr wrap="square" rtlCol="1">
            <a:spAutoFit/>
          </a:bodyPr>
          <a:lstStyle/>
          <a:p>
            <a:r>
              <a:rPr lang="en-US" sz="3600" b="1" dirty="0">
                <a:solidFill>
                  <a:srgbClr val="FFFF00"/>
                </a:solidFill>
                <a:latin typeface="Comic Sans MS" pitchFamily="66" charset="0"/>
                <a:cs typeface="+mn-cs"/>
              </a:rPr>
              <a:t>8) Thalassemia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major cause of liver injury in patients with thalassemia is liver siderosis due to destruction of the RBCs and the frequently required blood transfusions. This may subsequently lead to liver fibrosis in some cases.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a:t>
            </a:r>
            <a:r>
              <a:rPr lang="en-US" sz="3200" dirty="0">
                <a:solidFill>
                  <a:schemeClr val="bg1"/>
                </a:solidFill>
              </a:rPr>
              <a:t>Chronic haemolysis can lead to pigment gallstones.</a:t>
            </a:r>
            <a:endParaRPr lang="en-US" sz="3200" dirty="0">
              <a:solidFill>
                <a:schemeClr val="bg1"/>
              </a:solidFill>
              <a:latin typeface="+mn-lt"/>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1232274" y="2732480"/>
            <a:ext cx="6679453" cy="1393041"/>
          </a:xfrm>
          <a:prstGeom prst="round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en-US"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rPr>
              <a:t>Lung Diseases</a:t>
            </a:r>
            <a:endParaRPr lang="ar-EG"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32421"/>
          </a:xfrm>
          <a:prstGeom prst="rect">
            <a:avLst/>
          </a:prstGeom>
          <a:noFill/>
        </p:spPr>
        <p:txBody>
          <a:bodyPr wrap="square" rtlCol="1">
            <a:spAutoFit/>
          </a:bodyPr>
          <a:lstStyle/>
          <a:p>
            <a:r>
              <a:rPr lang="en-US" sz="3600" b="1" dirty="0">
                <a:solidFill>
                  <a:srgbClr val="FFFF00"/>
                </a:solidFill>
                <a:latin typeface="Comic Sans MS" pitchFamily="66" charset="0"/>
                <a:cs typeface="+mn-cs"/>
              </a:rPr>
              <a:t>1) Pneumonia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Lobar pneumonia caused by </a:t>
            </a:r>
            <a:r>
              <a:rPr lang="en-US" sz="3200" i="1" dirty="0" err="1">
                <a:solidFill>
                  <a:schemeClr val="bg1"/>
                </a:solidFill>
                <a:latin typeface="+mn-lt"/>
                <a:cs typeface="+mn-cs"/>
              </a:rPr>
              <a:t>Legionella</a:t>
            </a:r>
            <a:r>
              <a:rPr lang="en-US" sz="3200" i="1" dirty="0">
                <a:solidFill>
                  <a:schemeClr val="bg1"/>
                </a:solidFill>
                <a:latin typeface="+mn-lt"/>
                <a:cs typeface="+mn-cs"/>
              </a:rPr>
              <a:t> </a:t>
            </a:r>
            <a:r>
              <a:rPr lang="en-US" sz="3200" i="1" dirty="0" err="1">
                <a:solidFill>
                  <a:schemeClr val="bg1"/>
                </a:solidFill>
                <a:latin typeface="+mn-lt"/>
                <a:cs typeface="+mn-cs"/>
              </a:rPr>
              <a:t>pneumophila</a:t>
            </a:r>
            <a:r>
              <a:rPr lang="en-US" sz="3200" dirty="0">
                <a:solidFill>
                  <a:schemeClr val="bg1"/>
                </a:solidFill>
                <a:latin typeface="+mn-lt"/>
                <a:cs typeface="+mn-cs"/>
              </a:rPr>
              <a:t>, </a:t>
            </a:r>
            <a:r>
              <a:rPr lang="en-US" sz="3200" i="1" dirty="0" err="1">
                <a:solidFill>
                  <a:schemeClr val="bg1"/>
                </a:solidFill>
                <a:latin typeface="+mn-lt"/>
                <a:cs typeface="+mn-cs"/>
              </a:rPr>
              <a:t>Mycoplasma</a:t>
            </a:r>
            <a:r>
              <a:rPr lang="en-US" sz="3200" i="1" dirty="0">
                <a:solidFill>
                  <a:schemeClr val="bg1"/>
                </a:solidFill>
                <a:latin typeface="+mn-lt"/>
                <a:cs typeface="+mn-cs"/>
              </a:rPr>
              <a:t> </a:t>
            </a:r>
            <a:r>
              <a:rPr lang="en-US" sz="3200" i="1" dirty="0" err="1">
                <a:solidFill>
                  <a:schemeClr val="bg1"/>
                </a:solidFill>
                <a:latin typeface="+mn-lt"/>
                <a:cs typeface="+mn-cs"/>
              </a:rPr>
              <a:t>pneumoniae</a:t>
            </a:r>
            <a:r>
              <a:rPr lang="en-US" sz="3200" dirty="0">
                <a:solidFill>
                  <a:schemeClr val="bg1"/>
                </a:solidFill>
                <a:latin typeface="+mn-lt"/>
                <a:cs typeface="+mn-cs"/>
              </a:rPr>
              <a:t> or </a:t>
            </a:r>
            <a:r>
              <a:rPr lang="en-US" sz="3200" i="1" dirty="0" err="1">
                <a:solidFill>
                  <a:schemeClr val="bg1"/>
                </a:solidFill>
                <a:latin typeface="+mn-lt"/>
                <a:cs typeface="+mn-cs"/>
              </a:rPr>
              <a:t>Pneumococcus</a:t>
            </a:r>
            <a:r>
              <a:rPr lang="en-US" sz="3200" dirty="0">
                <a:solidFill>
                  <a:schemeClr val="bg1"/>
                </a:solidFill>
                <a:latin typeface="+mn-lt"/>
                <a:cs typeface="+mn-cs"/>
              </a:rPr>
              <a:t> may be associated with elevated concentrations of serum transaminases and bilirubin.</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Jaundice has been observed in 3-25% of patients with </a:t>
            </a:r>
            <a:r>
              <a:rPr lang="en-US" sz="3200" i="1" dirty="0" err="1">
                <a:solidFill>
                  <a:schemeClr val="bg1"/>
                </a:solidFill>
                <a:latin typeface="+mn-lt"/>
                <a:cs typeface="+mn-cs"/>
              </a:rPr>
              <a:t>Pneumococcus</a:t>
            </a:r>
            <a:r>
              <a:rPr lang="en-US" sz="3200" dirty="0">
                <a:solidFill>
                  <a:schemeClr val="bg1"/>
                </a:solidFill>
                <a:latin typeface="+mn-lt"/>
                <a:cs typeface="+mn-cs"/>
              </a:rPr>
              <a:t> pneumonia, often developing between days 3 and 6 of illness.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In </a:t>
            </a:r>
            <a:r>
              <a:rPr lang="en-US" sz="3200" i="1" dirty="0">
                <a:solidFill>
                  <a:schemeClr val="bg1"/>
                </a:solidFill>
                <a:latin typeface="+mn-lt"/>
                <a:cs typeface="+mn-cs"/>
              </a:rPr>
              <a:t>Legionnaire’s</a:t>
            </a:r>
            <a:r>
              <a:rPr lang="en-US" sz="3200" dirty="0">
                <a:solidFill>
                  <a:schemeClr val="bg1"/>
                </a:solidFill>
                <a:latin typeface="+mn-lt"/>
                <a:cs typeface="+mn-cs"/>
              </a:rPr>
              <a:t> disease, liver function tests are likely to show abnormalities, with elevated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032421"/>
          </a:xfrm>
          <a:prstGeom prst="rect">
            <a:avLst/>
          </a:prstGeom>
          <a:noFill/>
        </p:spPr>
        <p:txBody>
          <a:bodyPr wrap="square" rtlCol="1">
            <a:spAutoFit/>
          </a:bodyPr>
          <a:lstStyle/>
          <a:p>
            <a:r>
              <a:rPr lang="en-US" sz="3600" b="1" dirty="0">
                <a:solidFill>
                  <a:srgbClr val="FFFF00"/>
                </a:solidFill>
                <a:latin typeface="Comic Sans MS" pitchFamily="66" charset="0"/>
                <a:cs typeface="+mn-cs"/>
              </a:rPr>
              <a:t>1) Pneumonia</a:t>
            </a:r>
          </a:p>
          <a:p>
            <a:endParaRPr lang="en-US" sz="1000" dirty="0">
              <a:solidFill>
                <a:schemeClr val="bg1"/>
              </a:solidFill>
              <a:latin typeface="+mn-lt"/>
              <a:cs typeface="+mn-cs"/>
            </a:endParaRPr>
          </a:p>
          <a:p>
            <a:r>
              <a:rPr lang="en-US" sz="3200" dirty="0">
                <a:solidFill>
                  <a:schemeClr val="bg1"/>
                </a:solidFill>
                <a:latin typeface="+mn-lt"/>
                <a:cs typeface="+mn-cs"/>
              </a:rPr>
              <a:t>ALP and </a:t>
            </a:r>
            <a:r>
              <a:rPr lang="en-US" sz="3200" dirty="0">
                <a:solidFill>
                  <a:schemeClr val="bg1"/>
                </a:solidFill>
              </a:rPr>
              <a:t>transaminases</a:t>
            </a:r>
            <a:r>
              <a:rPr lang="en-US" sz="3200" dirty="0">
                <a:solidFill>
                  <a:schemeClr val="bg1"/>
                </a:solidFill>
                <a:latin typeface="+mn-lt"/>
                <a:cs typeface="+mn-cs"/>
              </a:rPr>
              <a:t> in up to 50% of patients.</a:t>
            </a:r>
          </a:p>
          <a:p>
            <a:endParaRPr lang="en-US" sz="1000" dirty="0">
              <a:solidFill>
                <a:schemeClr val="bg1"/>
              </a:solidFill>
              <a:latin typeface="+mn-lt"/>
              <a:cs typeface="+mn-cs"/>
            </a:endParaRPr>
          </a:p>
          <a:p>
            <a:r>
              <a:rPr lang="en-US" sz="3200" dirty="0">
                <a:solidFill>
                  <a:schemeClr val="bg1"/>
                </a:solidFill>
                <a:latin typeface="+mn-lt"/>
                <a:cs typeface="+mn-cs"/>
              </a:rPr>
              <a:t>- Liver involvement is not common in patients with </a:t>
            </a:r>
            <a:r>
              <a:rPr lang="en-US" sz="3200" i="1" dirty="0" err="1">
                <a:solidFill>
                  <a:schemeClr val="bg1"/>
                </a:solidFill>
                <a:latin typeface="+mn-lt"/>
                <a:cs typeface="+mn-cs"/>
              </a:rPr>
              <a:t>Mycoplasma</a:t>
            </a:r>
            <a:r>
              <a:rPr lang="en-US" sz="3200" i="1" dirty="0">
                <a:solidFill>
                  <a:schemeClr val="bg1"/>
                </a:solidFill>
                <a:latin typeface="+mn-lt"/>
                <a:cs typeface="+mn-cs"/>
              </a:rPr>
              <a:t> </a:t>
            </a:r>
            <a:r>
              <a:rPr lang="en-US" sz="3200" i="1" dirty="0" err="1">
                <a:solidFill>
                  <a:schemeClr val="bg1"/>
                </a:solidFill>
                <a:latin typeface="+mn-lt"/>
                <a:cs typeface="+mn-cs"/>
              </a:rPr>
              <a:t>pneumoniae</a:t>
            </a:r>
            <a:r>
              <a:rPr lang="en-US" sz="3200" dirty="0">
                <a:solidFill>
                  <a:schemeClr val="bg1"/>
                </a:solidFill>
                <a:latin typeface="+mn-lt"/>
                <a:cs typeface="+mn-cs"/>
              </a:rPr>
              <a:t>, but some patients may have elevated levels of serum </a:t>
            </a:r>
            <a:r>
              <a:rPr lang="en-US" sz="3200" dirty="0">
                <a:solidFill>
                  <a:schemeClr val="bg1"/>
                </a:solidFill>
              </a:rPr>
              <a:t>transaminases</a:t>
            </a:r>
            <a:r>
              <a:rPr lang="en-US" sz="3200" dirty="0">
                <a:solidFill>
                  <a:schemeClr val="bg1"/>
                </a:solidFill>
                <a:latin typeface="+mn-lt"/>
                <a:cs typeface="+mn-cs"/>
              </a:rPr>
              <a:t>. Cholestatic hepatitis and mild</a:t>
            </a:r>
          </a:p>
          <a:p>
            <a:r>
              <a:rPr lang="en-US" sz="3200" dirty="0">
                <a:solidFill>
                  <a:schemeClr val="bg1"/>
                </a:solidFill>
                <a:latin typeface="+mn-lt"/>
                <a:cs typeface="+mn-cs"/>
              </a:rPr>
              <a:t>hepatitis without pneumonia have been described.</a:t>
            </a:r>
          </a:p>
          <a:p>
            <a:endParaRPr lang="en-US" sz="1000" dirty="0">
              <a:solidFill>
                <a:schemeClr val="bg1"/>
              </a:solidFill>
              <a:latin typeface="+mn-lt"/>
              <a:cs typeface="+mn-cs"/>
            </a:endParaRPr>
          </a:p>
          <a:p>
            <a:r>
              <a:rPr lang="en-US" sz="3200" dirty="0">
                <a:solidFill>
                  <a:schemeClr val="bg1"/>
                </a:solidFill>
                <a:latin typeface="+mn-lt"/>
                <a:cs typeface="+mn-cs"/>
              </a:rPr>
              <a:t>- CMV pneumonia can also result in jaundice and elevated levels of ALP and </a:t>
            </a:r>
            <a:r>
              <a:rPr lang="en-US" sz="3200" dirty="0">
                <a:solidFill>
                  <a:schemeClr val="bg1"/>
                </a:solidFill>
              </a:rPr>
              <a:t>transaminases.</a:t>
            </a:r>
            <a:endParaRPr lang="en-US" sz="3200" dirty="0">
              <a:solidFill>
                <a:schemeClr val="bg1"/>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21439" y="2366360"/>
            <a:ext cx="8501122" cy="2125280"/>
          </a:xfrm>
          <a:prstGeom prst="round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a:r>
              <a:rPr lang="en-US"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rPr>
              <a:t>Collagen-vascular and autoimmune diseases</a:t>
            </a:r>
            <a:endParaRPr lang="ar-EG" sz="6000" b="1" dirty="0">
              <a:ln>
                <a:solidFill>
                  <a:schemeClr val="tx1"/>
                </a:solidFill>
              </a:ln>
              <a:solidFill>
                <a:srgbClr val="FFFF00"/>
              </a:soli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3262432"/>
          </a:xfrm>
          <a:prstGeom prst="rect">
            <a:avLst/>
          </a:prstGeom>
          <a:noFill/>
        </p:spPr>
        <p:txBody>
          <a:bodyPr wrap="square" rtlCol="1">
            <a:spAutoFit/>
          </a:bodyPr>
          <a:lstStyle/>
          <a:p>
            <a:r>
              <a:rPr lang="en-US" sz="3600" b="1" dirty="0">
                <a:solidFill>
                  <a:srgbClr val="FFFF00"/>
                </a:solidFill>
                <a:latin typeface="Comic Sans MS" pitchFamily="66" charset="0"/>
                <a:cs typeface="+mn-cs"/>
              </a:rPr>
              <a:t>2) Chronic pulmonary disease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Serum bilirubin, ALT, GGTP and ALP may be elevated in patients with chronic pulmonary disease or status asthmatics, and these liver abnormalities may be associated with secondary heart failure or hypoxia.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4893647"/>
          </a:xfrm>
          <a:prstGeom prst="rect">
            <a:avLst/>
          </a:prstGeom>
          <a:noFill/>
        </p:spPr>
        <p:txBody>
          <a:bodyPr wrap="square" rtlCol="1">
            <a:spAutoFit/>
          </a:bodyPr>
          <a:lstStyle/>
          <a:p>
            <a:r>
              <a:rPr lang="en-US" sz="3600" b="1" dirty="0">
                <a:solidFill>
                  <a:srgbClr val="FFFF00"/>
                </a:solidFill>
                <a:latin typeface="Comic Sans MS" pitchFamily="66" charset="0"/>
                <a:cs typeface="+mn-cs"/>
              </a:rPr>
              <a:t>Renal diseases</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Even in the absence of liver metastasis, renal cancer causes hepatomegaly and abnormal liver function test results.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Following tumor resection, however, these liver abnormalities return to normal, suggesting that the previously observed abnormalities were caused by a </a:t>
            </a:r>
            <a:r>
              <a:rPr lang="en-US" sz="3200" dirty="0" err="1">
                <a:solidFill>
                  <a:schemeClr val="bg1"/>
                </a:solidFill>
                <a:latin typeface="+mn-lt"/>
                <a:cs typeface="+mn-cs"/>
              </a:rPr>
              <a:t>hepatotoxic</a:t>
            </a:r>
            <a:r>
              <a:rPr lang="en-US" sz="3200" dirty="0">
                <a:solidFill>
                  <a:schemeClr val="bg1"/>
                </a:solidFill>
                <a:latin typeface="+mn-lt"/>
                <a:cs typeface="+mn-cs"/>
              </a:rPr>
              <a:t> hormone secreted from the tumor.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5539978"/>
          </a:xfrm>
          <a:prstGeom prst="rect">
            <a:avLst/>
          </a:prstGeom>
          <a:noFill/>
        </p:spPr>
        <p:txBody>
          <a:bodyPr wrap="square" rtlCol="1">
            <a:spAutoFit/>
          </a:bodyPr>
          <a:lstStyle/>
          <a:p>
            <a:r>
              <a:rPr lang="en-US" sz="3600" b="1" dirty="0">
                <a:solidFill>
                  <a:srgbClr val="FFFF00"/>
                </a:solidFill>
                <a:latin typeface="Comic Sans MS" pitchFamily="66" charset="0"/>
                <a:cs typeface="+mn-cs"/>
              </a:rPr>
              <a:t>Heatstroke</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 liver is extremely sensitive to thermal injury and is a frequent site of tissue injury in patients with heatstroke.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Elevated serum ALT concentration is the most common feature and may lead to acute hepatic failure.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Liver function tests usually return to normal after 2 weeks, but may remain elevated after 1 month.</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w Microsoft Office PowerPoint Presentation.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hankyouki.jpg"/>
          <p:cNvPicPr>
            <a:picLocks noChangeAspect="1"/>
          </p:cNvPicPr>
          <p:nvPr/>
        </p:nvPicPr>
        <p:blipFill>
          <a:blip r:embed="rId2"/>
          <a:stretch>
            <a:fillRect/>
          </a:stretch>
        </p:blipFill>
        <p:spPr>
          <a:xfrm>
            <a:off x="1500166" y="1366587"/>
            <a:ext cx="6143668" cy="4124827"/>
          </a:xfrm>
          <a:prstGeom prst="rect">
            <a:avLst/>
          </a:prstGeom>
        </p:spPr>
      </p:pic>
      <p:pic>
        <p:nvPicPr>
          <p:cNvPr id="3" name="Picture 2" descr="Thank-You.jpg"/>
          <p:cNvPicPr>
            <a:picLocks noChangeAspect="1"/>
          </p:cNvPicPr>
          <p:nvPr/>
        </p:nvPicPr>
        <p:blipFill>
          <a:blip r:embed="rId3"/>
          <a:stretch>
            <a:fillRect/>
          </a:stretch>
        </p:blipFill>
        <p:spPr>
          <a:xfrm>
            <a:off x="167887" y="4572008"/>
            <a:ext cx="2832477" cy="215474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186309"/>
          </a:xfrm>
          <a:prstGeom prst="rect">
            <a:avLst/>
          </a:prstGeom>
          <a:noFill/>
        </p:spPr>
        <p:txBody>
          <a:bodyPr wrap="square" rtlCol="1">
            <a:spAutoFit/>
          </a:bodyPr>
          <a:lstStyle/>
          <a:p>
            <a:r>
              <a:rPr lang="en-US" sz="3600" b="1" dirty="0">
                <a:solidFill>
                  <a:srgbClr val="FFFF00"/>
                </a:solidFill>
                <a:latin typeface="Comic Sans MS" pitchFamily="66" charset="0"/>
                <a:cs typeface="+mn-cs"/>
              </a:rPr>
              <a:t>1) Systemic lupus erythematosus</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60% of patients with SLE show liver biochemical test abnormalities, but clinically significant liver disease is uncommon.</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Frequent abnormalities include elevated ALT and ALP levels, normally less than 4 times ULN.</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Drug therapy for SLE, especially aspirin and </a:t>
            </a:r>
            <a:r>
              <a:rPr lang="en-US" sz="3200" dirty="0" err="1">
                <a:solidFill>
                  <a:schemeClr val="bg1"/>
                </a:solidFill>
                <a:latin typeface="+mn-lt"/>
                <a:cs typeface="+mn-cs"/>
              </a:rPr>
              <a:t>methotrexate</a:t>
            </a:r>
            <a:r>
              <a:rPr lang="en-US" sz="3200" dirty="0">
                <a:solidFill>
                  <a:schemeClr val="bg1"/>
                </a:solidFill>
                <a:latin typeface="+mn-lt"/>
                <a:cs typeface="+mn-cs"/>
              </a:rPr>
              <a:t>, often explains these abnormal tests.</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Clinical manifestations are very rare, apart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07512"/>
            <a:ext cx="8715436" cy="4893647"/>
          </a:xfrm>
          <a:prstGeom prst="rect">
            <a:avLst/>
          </a:prstGeom>
          <a:noFill/>
        </p:spPr>
        <p:txBody>
          <a:bodyPr wrap="square" rtlCol="1">
            <a:spAutoFit/>
          </a:bodyPr>
          <a:lstStyle/>
          <a:p>
            <a:r>
              <a:rPr lang="en-US" sz="3600" b="1" dirty="0">
                <a:solidFill>
                  <a:srgbClr val="FFFF00"/>
                </a:solidFill>
                <a:latin typeface="Comic Sans MS" pitchFamily="66" charset="0"/>
                <a:cs typeface="+mn-cs"/>
              </a:rPr>
              <a:t>1) Systemic lupus erythematosus</a:t>
            </a:r>
          </a:p>
          <a:p>
            <a:endParaRPr lang="en-US" sz="1000" dirty="0">
              <a:solidFill>
                <a:schemeClr val="bg1"/>
              </a:solidFill>
              <a:latin typeface="+mn-lt"/>
              <a:cs typeface="+mn-cs"/>
            </a:endParaRPr>
          </a:p>
          <a:p>
            <a:r>
              <a:rPr lang="en-US" sz="3200" dirty="0">
                <a:solidFill>
                  <a:schemeClr val="bg1"/>
                </a:solidFill>
                <a:latin typeface="+mn-lt"/>
                <a:cs typeface="+mn-cs"/>
              </a:rPr>
              <a:t>from mild hepatomegaly. About 5% of cases develop jaundice.</a:t>
            </a:r>
          </a:p>
          <a:p>
            <a:endParaRPr lang="en-US" sz="1000" dirty="0">
              <a:solidFill>
                <a:schemeClr val="bg1"/>
              </a:solidFill>
              <a:latin typeface="+mn-lt"/>
              <a:cs typeface="+mn-cs"/>
            </a:endParaRPr>
          </a:p>
          <a:p>
            <a:r>
              <a:rPr lang="en-US" sz="3200" dirty="0">
                <a:solidFill>
                  <a:schemeClr val="bg1"/>
                </a:solidFill>
                <a:latin typeface="+mn-lt"/>
                <a:cs typeface="+mn-cs"/>
              </a:rPr>
              <a:t>- Significant histopathological findings</a:t>
            </a:r>
          </a:p>
          <a:p>
            <a:r>
              <a:rPr lang="en-US" sz="3200" dirty="0">
                <a:solidFill>
                  <a:schemeClr val="bg1"/>
                </a:solidFill>
                <a:latin typeface="+mn-lt"/>
                <a:cs typeface="+mn-cs"/>
              </a:rPr>
              <a:t>have been reported in 8-20% of patients, including steatosis, granulomas, advanced fibrosis or cirrhosis, but these may often be chance associations. Few patients show nodular regenerative hyperplasia.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6247864"/>
          </a:xfrm>
          <a:prstGeom prst="rect">
            <a:avLst/>
          </a:prstGeom>
          <a:noFill/>
        </p:spPr>
        <p:txBody>
          <a:bodyPr wrap="square" rtlCol="1">
            <a:spAutoFit/>
          </a:bodyPr>
          <a:lstStyle/>
          <a:p>
            <a:r>
              <a:rPr lang="en-US" sz="3600" b="1" dirty="0">
                <a:solidFill>
                  <a:srgbClr val="FFFF00"/>
                </a:solidFill>
                <a:latin typeface="Comic Sans MS" pitchFamily="66" charset="0"/>
                <a:cs typeface="+mn-cs"/>
              </a:rPr>
              <a:t>2) Rheumatoid arthritis and </a:t>
            </a:r>
            <a:r>
              <a:rPr lang="en-US" sz="3600" b="1" dirty="0" err="1">
                <a:solidFill>
                  <a:srgbClr val="FFFF00"/>
                </a:solidFill>
                <a:latin typeface="Comic Sans MS" pitchFamily="66" charset="0"/>
                <a:cs typeface="+mn-cs"/>
              </a:rPr>
              <a:t>Felty’s</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A) Rheumatoid arthritis</a:t>
            </a:r>
          </a:p>
          <a:p>
            <a:endParaRPr lang="en-US" sz="1000" dirty="0">
              <a:solidFill>
                <a:schemeClr val="bg1"/>
              </a:solidFill>
              <a:latin typeface="+mn-lt"/>
              <a:cs typeface="+mn-cs"/>
            </a:endParaRPr>
          </a:p>
          <a:p>
            <a:r>
              <a:rPr lang="en-US" sz="3200" dirty="0">
                <a:solidFill>
                  <a:schemeClr val="bg1"/>
                </a:solidFill>
                <a:latin typeface="+mn-lt"/>
                <a:cs typeface="+mn-cs"/>
              </a:rPr>
              <a:t>- Usually the liver is asymptomatic.</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50% of cases show minor changes in ALP. Changes in GGTP are less frequent, and some serum ALP is derived from bone.</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Histopathological findings are non-specific such as mild steatosis, focal necrosis, or amyloidosis. </a:t>
            </a:r>
            <a:r>
              <a:rPr lang="en-US" sz="3200" dirty="0">
                <a:solidFill>
                  <a:schemeClr val="bg1"/>
                </a:solidFill>
              </a:rPr>
              <a:t>Nodular regenerative hyperplasia may occurs.</a:t>
            </a:r>
            <a:endParaRPr lang="en-US" sz="3200" dirty="0">
              <a:solidFill>
                <a:schemeClr val="bg1"/>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43087"/>
            <a:ext cx="8715436" cy="5416868"/>
          </a:xfrm>
          <a:prstGeom prst="rect">
            <a:avLst/>
          </a:prstGeom>
          <a:noFill/>
        </p:spPr>
        <p:txBody>
          <a:bodyPr wrap="square" rtlCol="1">
            <a:spAutoFit/>
          </a:bodyPr>
          <a:lstStyle/>
          <a:p>
            <a:r>
              <a:rPr lang="en-US" sz="3600" b="1" dirty="0">
                <a:solidFill>
                  <a:srgbClr val="FFFF00"/>
                </a:solidFill>
                <a:latin typeface="Comic Sans MS" pitchFamily="66" charset="0"/>
                <a:cs typeface="+mn-cs"/>
              </a:rPr>
              <a:t>2) Rheumatoid arthritis and </a:t>
            </a:r>
            <a:r>
              <a:rPr lang="en-US" sz="3600" b="1" dirty="0" err="1">
                <a:solidFill>
                  <a:srgbClr val="FFFF00"/>
                </a:solidFill>
                <a:latin typeface="Comic Sans MS" pitchFamily="66" charset="0"/>
                <a:cs typeface="+mn-cs"/>
              </a:rPr>
              <a:t>Felty’s</a:t>
            </a:r>
            <a:r>
              <a:rPr lang="en-US" sz="3600" b="1" dirty="0">
                <a:solidFill>
                  <a:srgbClr val="FFFF00"/>
                </a:solidFill>
                <a:latin typeface="Comic Sans MS" pitchFamily="66" charset="0"/>
                <a:cs typeface="+mn-cs"/>
              </a:rPr>
              <a:t> syndrome</a:t>
            </a:r>
          </a:p>
          <a:p>
            <a:endParaRPr lang="en-US" sz="1000" dirty="0">
              <a:solidFill>
                <a:schemeClr val="bg1"/>
              </a:solidFill>
              <a:latin typeface="+mn-lt"/>
              <a:cs typeface="+mn-cs"/>
            </a:endParaRPr>
          </a:p>
          <a:p>
            <a:r>
              <a:rPr lang="en-US" sz="3200" b="1" dirty="0">
                <a:solidFill>
                  <a:srgbClr val="66FF33"/>
                </a:solidFill>
                <a:latin typeface="Comic Sans MS" pitchFamily="66" charset="0"/>
                <a:cs typeface="+mn-cs"/>
              </a:rPr>
              <a:t>B) </a:t>
            </a:r>
            <a:r>
              <a:rPr lang="en-US" sz="3200" b="1" dirty="0" err="1">
                <a:solidFill>
                  <a:srgbClr val="66FF33"/>
                </a:solidFill>
                <a:latin typeface="Comic Sans MS" pitchFamily="66" charset="0"/>
                <a:cs typeface="+mn-cs"/>
              </a:rPr>
              <a:t>Felty’s</a:t>
            </a:r>
            <a:r>
              <a:rPr lang="en-US" sz="3200" b="1" dirty="0">
                <a:solidFill>
                  <a:srgbClr val="66FF33"/>
                </a:solidFill>
                <a:latin typeface="Comic Sans MS" pitchFamily="66" charset="0"/>
                <a:cs typeface="+mn-cs"/>
              </a:rPr>
              <a:t> Syndrome</a:t>
            </a:r>
          </a:p>
          <a:p>
            <a:endParaRPr lang="en-US" sz="1000" dirty="0">
              <a:solidFill>
                <a:schemeClr val="bg1"/>
              </a:solidFill>
              <a:latin typeface="+mn-lt"/>
              <a:cs typeface="+mn-cs"/>
            </a:endParaRPr>
          </a:p>
          <a:p>
            <a:r>
              <a:rPr lang="en-US" sz="3200" dirty="0">
                <a:solidFill>
                  <a:schemeClr val="bg1"/>
                </a:solidFill>
                <a:latin typeface="+mn-lt"/>
                <a:cs typeface="+mn-cs"/>
              </a:rPr>
              <a:t>- Triad of rheumatoid arthritis, splenomegaly and leucopenia.</a:t>
            </a:r>
          </a:p>
          <a:p>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These patients frequently have hepatomegaly.</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25% have elevated serum transaminases and ALP level.</a:t>
            </a:r>
          </a:p>
          <a:p>
            <a:pPr>
              <a:buFontTx/>
              <a:buChar char="-"/>
            </a:pPr>
            <a:endParaRPr lang="en-US" sz="1000" dirty="0">
              <a:solidFill>
                <a:schemeClr val="bg1"/>
              </a:solidFill>
              <a:latin typeface="+mn-lt"/>
              <a:cs typeface="+mn-cs"/>
            </a:endParaRPr>
          </a:p>
          <a:p>
            <a:pPr>
              <a:buFontTx/>
              <a:buChar char="-"/>
            </a:pPr>
            <a:r>
              <a:rPr lang="en-US" sz="3200" dirty="0">
                <a:solidFill>
                  <a:schemeClr val="bg1"/>
                </a:solidFill>
                <a:latin typeface="+mn-lt"/>
                <a:cs typeface="+mn-cs"/>
              </a:rPr>
              <a:t> Histopathological findings are non-specific.</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2870</TotalTime>
  <Words>2629</Words>
  <Application>Microsoft Office PowerPoint</Application>
  <PresentationFormat>On-screen Show (4:3)</PresentationFormat>
  <Paragraphs>332</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Comic Sans MS</vt:lpstr>
      <vt:lpstr>Monotype Corsiva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Abudeif</dc:creator>
  <cp:lastModifiedBy>Ahmed Abudeif</cp:lastModifiedBy>
  <cp:revision>550</cp:revision>
  <cp:lastPrinted>1601-01-01T00:00:00Z</cp:lastPrinted>
  <dcterms:created xsi:type="dcterms:W3CDTF">1601-01-01T00:00:00Z</dcterms:created>
  <dcterms:modified xsi:type="dcterms:W3CDTF">2018-10-15T01:02:11Z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